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null)"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0" r:id="rId3"/>
    <p:sldId id="333" r:id="rId4"/>
    <p:sldId id="258" r:id="rId5"/>
    <p:sldId id="306" r:id="rId6"/>
    <p:sldId id="330" r:id="rId7"/>
    <p:sldId id="315" r:id="rId8"/>
    <p:sldId id="321" r:id="rId9"/>
    <p:sldId id="319" r:id="rId10"/>
    <p:sldId id="331" r:id="rId11"/>
    <p:sldId id="316" r:id="rId12"/>
    <p:sldId id="317" r:id="rId13"/>
    <p:sldId id="320" r:id="rId14"/>
    <p:sldId id="332" r:id="rId15"/>
    <p:sldId id="32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7"/>
    <p:restoredTop sz="94558"/>
  </p:normalViewPr>
  <p:slideViewPr>
    <p:cSldViewPr snapToGrid="0" snapToObjects="1">
      <p:cViewPr varScale="1">
        <p:scale>
          <a:sx n="95" d="100"/>
          <a:sy n="95" d="100"/>
        </p:scale>
        <p:origin x="103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84BECA-6C8D-4747-BF01-DF3D535C375A}" type="datetimeFigureOut">
              <a:rPr lang="en-US" smtClean="0"/>
              <a:t>3/19/20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D0930-63D1-5546-B3A3-031E89135793}" type="slidenum">
              <a:rPr lang="en-US" smtClean="0"/>
              <a:t>‹#›</a:t>
            </a:fld>
            <a:endParaRPr lang="en-US" dirty="0"/>
          </a:p>
        </p:txBody>
      </p:sp>
    </p:spTree>
    <p:extLst>
      <p:ext uri="{BB962C8B-B14F-4D97-AF65-F5344CB8AC3E}">
        <p14:creationId xmlns:p14="http://schemas.microsoft.com/office/powerpoint/2010/main" val="566859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5</a:t>
            </a:fld>
            <a:endParaRPr lang="en-AU" dirty="0"/>
          </a:p>
        </p:txBody>
      </p:sp>
    </p:spTree>
    <p:extLst>
      <p:ext uri="{BB962C8B-B14F-4D97-AF65-F5344CB8AC3E}">
        <p14:creationId xmlns:p14="http://schemas.microsoft.com/office/powerpoint/2010/main" val="3260606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6</a:t>
            </a:fld>
            <a:endParaRPr lang="en-AU" dirty="0"/>
          </a:p>
        </p:txBody>
      </p:sp>
    </p:spTree>
    <p:extLst>
      <p:ext uri="{BB962C8B-B14F-4D97-AF65-F5344CB8AC3E}">
        <p14:creationId xmlns:p14="http://schemas.microsoft.com/office/powerpoint/2010/main" val="3922430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7</a:t>
            </a:fld>
            <a:endParaRPr lang="en-AU" dirty="0"/>
          </a:p>
        </p:txBody>
      </p:sp>
    </p:spTree>
    <p:extLst>
      <p:ext uri="{BB962C8B-B14F-4D97-AF65-F5344CB8AC3E}">
        <p14:creationId xmlns:p14="http://schemas.microsoft.com/office/powerpoint/2010/main" val="58207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8</a:t>
            </a:fld>
            <a:endParaRPr lang="en-AU" dirty="0"/>
          </a:p>
        </p:txBody>
      </p:sp>
    </p:spTree>
    <p:extLst>
      <p:ext uri="{BB962C8B-B14F-4D97-AF65-F5344CB8AC3E}">
        <p14:creationId xmlns:p14="http://schemas.microsoft.com/office/powerpoint/2010/main" val="1644939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9</a:t>
            </a:fld>
            <a:endParaRPr lang="en-AU" dirty="0"/>
          </a:p>
        </p:txBody>
      </p:sp>
    </p:spTree>
    <p:extLst>
      <p:ext uri="{BB962C8B-B14F-4D97-AF65-F5344CB8AC3E}">
        <p14:creationId xmlns:p14="http://schemas.microsoft.com/office/powerpoint/2010/main" val="1768942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10</a:t>
            </a:fld>
            <a:endParaRPr lang="en-AU" dirty="0"/>
          </a:p>
        </p:txBody>
      </p:sp>
    </p:spTree>
    <p:extLst>
      <p:ext uri="{BB962C8B-B14F-4D97-AF65-F5344CB8AC3E}">
        <p14:creationId xmlns:p14="http://schemas.microsoft.com/office/powerpoint/2010/main" val="2766087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11</a:t>
            </a:fld>
            <a:endParaRPr lang="en-AU" dirty="0"/>
          </a:p>
        </p:txBody>
      </p:sp>
    </p:spTree>
    <p:extLst>
      <p:ext uri="{BB962C8B-B14F-4D97-AF65-F5344CB8AC3E}">
        <p14:creationId xmlns:p14="http://schemas.microsoft.com/office/powerpoint/2010/main" val="401514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12</a:t>
            </a:fld>
            <a:endParaRPr lang="en-AU" dirty="0"/>
          </a:p>
        </p:txBody>
      </p:sp>
    </p:spTree>
    <p:extLst>
      <p:ext uri="{BB962C8B-B14F-4D97-AF65-F5344CB8AC3E}">
        <p14:creationId xmlns:p14="http://schemas.microsoft.com/office/powerpoint/2010/main" val="1078174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13</a:t>
            </a:fld>
            <a:endParaRPr lang="en-AU" dirty="0"/>
          </a:p>
        </p:txBody>
      </p:sp>
    </p:spTree>
    <p:extLst>
      <p:ext uri="{BB962C8B-B14F-4D97-AF65-F5344CB8AC3E}">
        <p14:creationId xmlns:p14="http://schemas.microsoft.com/office/powerpoint/2010/main" val="3185681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14</a:t>
            </a:fld>
            <a:endParaRPr lang="en-AU" dirty="0"/>
          </a:p>
        </p:txBody>
      </p:sp>
    </p:spTree>
    <p:extLst>
      <p:ext uri="{BB962C8B-B14F-4D97-AF65-F5344CB8AC3E}">
        <p14:creationId xmlns:p14="http://schemas.microsoft.com/office/powerpoint/2010/main" val="3396702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*Vatanen,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15</a:t>
            </a:fld>
            <a:endParaRPr lang="en-AU" dirty="0"/>
          </a:p>
        </p:txBody>
      </p:sp>
    </p:spTree>
    <p:extLst>
      <p:ext uri="{BB962C8B-B14F-4D97-AF65-F5344CB8AC3E}">
        <p14:creationId xmlns:p14="http://schemas.microsoft.com/office/powerpoint/2010/main" val="3582409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68AA0-24F0-EB4E-B4A7-8622FFBB93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EEE4E3-35DC-C145-AC96-917FB7C6D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72ACE9-AAC6-0148-AB10-BAAF81A29D33}"/>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5" name="Footer Placeholder 4">
            <a:extLst>
              <a:ext uri="{FF2B5EF4-FFF2-40B4-BE49-F238E27FC236}">
                <a16:creationId xmlns:a16="http://schemas.microsoft.com/office/drawing/2014/main" id="{A633001F-1389-CB42-A1EF-91530DE045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98B817-B88E-1942-973B-56D315E953BE}"/>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592556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6610C-10B7-FA44-B4C1-056E08507C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5682EB-5E5D-E443-A5D5-9620317B4FC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7EECA9-6B30-124A-87C4-EE5BBB11A69F}"/>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5" name="Footer Placeholder 4">
            <a:extLst>
              <a:ext uri="{FF2B5EF4-FFF2-40B4-BE49-F238E27FC236}">
                <a16:creationId xmlns:a16="http://schemas.microsoft.com/office/drawing/2014/main" id="{0A2259FC-D83D-F642-BD94-64E14D48BB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0A1BF2-9908-D949-A364-068CA8DF2E9B}"/>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82264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F2FB1-6067-6A44-9C3A-DEFD36BEDB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AC2FF9-BE6B-064C-B9FC-DF02254028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EDE46FE-F479-604A-8256-3CEF7A2979DD}"/>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5" name="Footer Placeholder 4">
            <a:extLst>
              <a:ext uri="{FF2B5EF4-FFF2-40B4-BE49-F238E27FC236}">
                <a16:creationId xmlns:a16="http://schemas.microsoft.com/office/drawing/2014/main" id="{4DB88565-A5F4-BC4B-8376-A1CEE58E28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ABC950-EFD9-9142-8C04-286AAFFEBACB}"/>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65683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328C-F73C-704A-9F67-8305895AF7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2257D4-1E7E-0540-94F2-8FF5CF11847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233CC8-2765-E341-B0CF-4624BCA3E47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CDEBC0-8F9B-2048-AC08-9E031719023E}"/>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6" name="Footer Placeholder 5">
            <a:extLst>
              <a:ext uri="{FF2B5EF4-FFF2-40B4-BE49-F238E27FC236}">
                <a16:creationId xmlns:a16="http://schemas.microsoft.com/office/drawing/2014/main" id="{BEBC639B-A494-CE49-A5CF-220929CC7E6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440527-EF1E-9A43-886C-2354C53977E3}"/>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744954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47C70-4C89-6546-BF90-1A6793D63C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B8BF95-E1DA-914B-A9EC-4406694E03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363344B-BBC9-F74D-BA80-ACDA34A97CD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59BF6B-3459-7C44-A198-BF28019D4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9B8F703-9AEE-8F4D-87A7-ED4A24B48C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3794CD-67C0-E74B-A10A-B58BB7943464}"/>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8" name="Footer Placeholder 7">
            <a:extLst>
              <a:ext uri="{FF2B5EF4-FFF2-40B4-BE49-F238E27FC236}">
                <a16:creationId xmlns:a16="http://schemas.microsoft.com/office/drawing/2014/main" id="{AEA7265C-C26E-B248-BA55-E941E96410B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45F72C6-87A9-7441-BD5B-D2635BB56363}"/>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4211907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DE4C5-33B6-F442-8F50-6E07ADE685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0F1727-096A-DB4A-B129-6BC377DAB7C3}"/>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4" name="Footer Placeholder 3">
            <a:extLst>
              <a:ext uri="{FF2B5EF4-FFF2-40B4-BE49-F238E27FC236}">
                <a16:creationId xmlns:a16="http://schemas.microsoft.com/office/drawing/2014/main" id="{14EAC4EA-5393-9042-B5BA-2379CEBE8EC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8C70DA2-0777-E944-A2BD-590B19542CE6}"/>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510838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F0017F-AB9E-8E45-BA34-CD257808AEF3}"/>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3" name="Footer Placeholder 2">
            <a:extLst>
              <a:ext uri="{FF2B5EF4-FFF2-40B4-BE49-F238E27FC236}">
                <a16:creationId xmlns:a16="http://schemas.microsoft.com/office/drawing/2014/main" id="{5DDC05C9-5810-4349-B807-BA90F520FE5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8FD286D-8EAC-A84D-BD4C-73BB17955360}"/>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21065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9025-B12A-2442-904C-998A54335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AAD4DE-3204-BB48-9767-0C041E6FFF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49BB1E-9FD5-2641-946B-ED48D0B22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443CE83-E74F-DA4D-88A9-6074B2281B07}"/>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6" name="Footer Placeholder 5">
            <a:extLst>
              <a:ext uri="{FF2B5EF4-FFF2-40B4-BE49-F238E27FC236}">
                <a16:creationId xmlns:a16="http://schemas.microsoft.com/office/drawing/2014/main" id="{A5332616-3D77-194C-9386-180F17C65A0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3BF7E2-6B2D-8149-86BC-564E50DD8229}"/>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167218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4E26-E50A-7243-9C58-4335C198B6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63FFEB-0A82-9F41-8927-3934C92669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4224FF5-1AB1-7B4C-9803-78562865A3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E7585C-73AB-6447-9AC7-5F485B134457}"/>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6" name="Footer Placeholder 5">
            <a:extLst>
              <a:ext uri="{FF2B5EF4-FFF2-40B4-BE49-F238E27FC236}">
                <a16:creationId xmlns:a16="http://schemas.microsoft.com/office/drawing/2014/main" id="{859E96D2-4B25-6847-916B-2F8A149A166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5A4B2D2-AF79-8848-81C4-2E586626952F}"/>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885550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332D3-880E-5044-8AFA-4B6D35FA03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2BA524-8A77-3D48-A6A0-FFE486195F4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201C1F-D88E-9A48-A7C1-19ADCCAFC2A9}"/>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5" name="Footer Placeholder 4">
            <a:extLst>
              <a:ext uri="{FF2B5EF4-FFF2-40B4-BE49-F238E27FC236}">
                <a16:creationId xmlns:a16="http://schemas.microsoft.com/office/drawing/2014/main" id="{EB27AA44-D027-EC46-8A90-6BE4F109FF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39EECC-5398-C748-B939-272C12FC766D}"/>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116344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6F8CCB-A1CC-874F-9902-9ECF2946D7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D69865-B3BB-7842-9C6B-54AA9A92A8E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B2E7EB-AF12-2D45-AB93-6AE68DC55597}"/>
              </a:ext>
            </a:extLst>
          </p:cNvPr>
          <p:cNvSpPr>
            <a:spLocks noGrp="1"/>
          </p:cNvSpPr>
          <p:nvPr>
            <p:ph type="dt" sz="half" idx="10"/>
          </p:nvPr>
        </p:nvSpPr>
        <p:spPr/>
        <p:txBody>
          <a:bodyPr/>
          <a:lstStyle/>
          <a:p>
            <a:fld id="{3D49539A-7A0B-1344-A67B-C3E989304E17}" type="datetimeFigureOut">
              <a:rPr lang="en-US" smtClean="0"/>
              <a:t>3/19/20</a:t>
            </a:fld>
            <a:endParaRPr lang="en-US" dirty="0"/>
          </a:p>
        </p:txBody>
      </p:sp>
      <p:sp>
        <p:nvSpPr>
          <p:cNvPr id="5" name="Footer Placeholder 4">
            <a:extLst>
              <a:ext uri="{FF2B5EF4-FFF2-40B4-BE49-F238E27FC236}">
                <a16:creationId xmlns:a16="http://schemas.microsoft.com/office/drawing/2014/main" id="{5F6BE495-BE32-A74E-9ADA-5567EAB8EA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452413-4DDC-384A-9F49-AD73B16CDC33}"/>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09292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8A754E-E45A-4948-89B4-8DA0719A5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18E939-FED1-0C4F-B9F8-BBD8AF38FF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20669-A687-6644-A0E8-DD23462BAD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9539A-7A0B-1344-A67B-C3E989304E17}" type="datetimeFigureOut">
              <a:rPr lang="en-US" smtClean="0"/>
              <a:t>3/19/20</a:t>
            </a:fld>
            <a:endParaRPr lang="en-US" dirty="0"/>
          </a:p>
        </p:txBody>
      </p:sp>
      <p:sp>
        <p:nvSpPr>
          <p:cNvPr id="5" name="Footer Placeholder 4">
            <a:extLst>
              <a:ext uri="{FF2B5EF4-FFF2-40B4-BE49-F238E27FC236}">
                <a16:creationId xmlns:a16="http://schemas.microsoft.com/office/drawing/2014/main" id="{674C153F-2BCA-2546-A542-2BB0C8D53B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7A76515-42BA-134F-ACE0-C183085CDF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75BE9-3ED3-0144-A04C-276E020FF825}" type="slidenum">
              <a:rPr lang="en-US" smtClean="0"/>
              <a:t>‹#›</a:t>
            </a:fld>
            <a:endParaRPr lang="en-US" dirty="0"/>
          </a:p>
        </p:txBody>
      </p:sp>
    </p:spTree>
    <p:extLst>
      <p:ext uri="{BB962C8B-B14F-4D97-AF65-F5344CB8AC3E}">
        <p14:creationId xmlns:p14="http://schemas.microsoft.com/office/powerpoint/2010/main" val="3014962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nul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nul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nul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null)"/><Relationship Id="rId4" Type="http://schemas.openxmlformats.org/officeDocument/2006/relationships/image" Target="../media/image5.(null)"/></Relationships>
</file>

<file path=ppt/slides/_rels/slide6.xml.rels><?xml version="1.0" encoding="UTF-8" standalone="yes"?>
<Relationships xmlns="http://schemas.openxmlformats.org/package/2006/relationships"><Relationship Id="rId3" Type="http://schemas.openxmlformats.org/officeDocument/2006/relationships/image" Target="../media/image7.(nul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null)"/></Relationships>
</file>

<file path=ppt/slides/_rels/slide7.xml.rels><?xml version="1.0" encoding="UTF-8" standalone="yes"?>
<Relationships xmlns="http://schemas.openxmlformats.org/package/2006/relationships"><Relationship Id="rId3" Type="http://schemas.openxmlformats.org/officeDocument/2006/relationships/image" Target="../media/image9.(nul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null)"/></Relationships>
</file>

<file path=ppt/slides/_rels/slide8.xml.rels><?xml version="1.0" encoding="UTF-8" standalone="yes"?>
<Relationships xmlns="http://schemas.openxmlformats.org/package/2006/relationships"><Relationship Id="rId3" Type="http://schemas.openxmlformats.org/officeDocument/2006/relationships/image" Target="../media/image11.(nul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null)"/><Relationship Id="rId4" Type="http://schemas.openxmlformats.org/officeDocument/2006/relationships/image" Target="../media/image12.(null)"/></Relationships>
</file>

<file path=ppt/slides/_rels/slide9.xml.rels><?xml version="1.0" encoding="UTF-8" standalone="yes"?>
<Relationships xmlns="http://schemas.openxmlformats.org/package/2006/relationships"><Relationship Id="rId3" Type="http://schemas.openxmlformats.org/officeDocument/2006/relationships/image" Target="../media/image14.(nul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null)"/><Relationship Id="rId5" Type="http://schemas.openxmlformats.org/officeDocument/2006/relationships/image" Target="../media/image16.(null)"/><Relationship Id="rId4" Type="http://schemas.openxmlformats.org/officeDocument/2006/relationships/image" Target="../media/image15.(null)"/></Relationships>
</file>

<file path=ppt/slides/_rels/slide10.xml.rels><?xml version="1.0" encoding="UTF-8" standalone="yes"?>
<Relationships xmlns="http://schemas.openxmlformats.org/package/2006/relationships"><Relationship Id="rId3" Type="http://schemas.openxmlformats.org/officeDocument/2006/relationships/image" Target="../media/image18.(nul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null)"/><Relationship Id="rId4" Type="http://schemas.openxmlformats.org/officeDocument/2006/relationships/image" Target="../media/image19.(null)"/></Relationships>
</file>

<file path=ppt/slides/_rels/slide11.xml.rels><?xml version="1.0" encoding="UTF-8" standalone="yes"?>
<Relationships xmlns="http://schemas.openxmlformats.org/package/2006/relationships"><Relationship Id="rId3" Type="http://schemas.openxmlformats.org/officeDocument/2006/relationships/image" Target="../media/image21.(nul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null)"/><Relationship Id="rId4" Type="http://schemas.openxmlformats.org/officeDocument/2006/relationships/image" Target="../media/image22.(null)"/></Relationships>
</file>

<file path=ppt/slides/_rels/slide12.xml.rels><?xml version="1.0" encoding="UTF-8" standalone="yes"?>
<Relationships xmlns="http://schemas.openxmlformats.org/package/2006/relationships"><Relationship Id="rId3" Type="http://schemas.openxmlformats.org/officeDocument/2006/relationships/image" Target="../media/image24.(nul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null)"/><Relationship Id="rId5" Type="http://schemas.openxmlformats.org/officeDocument/2006/relationships/image" Target="../media/image26.(null)"/><Relationship Id="rId4" Type="http://schemas.openxmlformats.org/officeDocument/2006/relationships/image" Target="../media/image25.(null)"/></Relationships>
</file>

<file path=ppt/slides/_rels/slide13.xml.rels><?xml version="1.0" encoding="UTF-8" standalone="yes"?>
<Relationships xmlns="http://schemas.openxmlformats.org/package/2006/relationships"><Relationship Id="rId3" Type="http://schemas.openxmlformats.org/officeDocument/2006/relationships/image" Target="../media/image28.(nul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null)"/><Relationship Id="rId4" Type="http://schemas.openxmlformats.org/officeDocument/2006/relationships/image" Target="../media/image29.(null)"/></Relationships>
</file>

<file path=ppt/slides/_rels/slide14.xml.rels><?xml version="1.0" encoding="UTF-8" standalone="yes"?>
<Relationships xmlns="http://schemas.openxmlformats.org/package/2006/relationships"><Relationship Id="rId3" Type="http://schemas.openxmlformats.org/officeDocument/2006/relationships/image" Target="../media/image31.(nul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null)"/><Relationship Id="rId5" Type="http://schemas.openxmlformats.org/officeDocument/2006/relationships/image" Target="../media/image33.(null)"/><Relationship Id="rId4" Type="http://schemas.openxmlformats.org/officeDocument/2006/relationships/image" Target="../media/image32.(null)"/></Relationships>
</file>

<file path=ppt/slides/_rels/slide15.xml.rels><?xml version="1.0" encoding="UTF-8" standalone="yes"?>
<Relationships xmlns="http://schemas.openxmlformats.org/package/2006/relationships"><Relationship Id="rId3" Type="http://schemas.openxmlformats.org/officeDocument/2006/relationships/image" Target="../media/image35.(nul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AED284F-BE01-0F4A-930F-858422C056C6}"/>
              </a:ext>
            </a:extLst>
          </p:cNvPr>
          <p:cNvSpPr txBox="1">
            <a:spLocks/>
          </p:cNvSpPr>
          <p:nvPr/>
        </p:nvSpPr>
        <p:spPr>
          <a:xfrm>
            <a:off x="1231672" y="1490672"/>
            <a:ext cx="9925880" cy="242242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4000" b="1" dirty="0">
                <a:solidFill>
                  <a:srgbClr val="0070C0"/>
                </a:solidFill>
              </a:rPr>
              <a:t>Changes in the composition and function of the gut microbiome</a:t>
            </a:r>
            <a:r>
              <a:rPr lang="en-US" sz="4000" b="1" dirty="0">
                <a:solidFill>
                  <a:srgbClr val="0070C0"/>
                </a:solidFill>
              </a:rPr>
              <a:t> </a:t>
            </a:r>
            <a:r>
              <a:rPr lang="en-AU" sz="4000" b="1" dirty="0">
                <a:solidFill>
                  <a:srgbClr val="0070C0"/>
                </a:solidFill>
              </a:rPr>
              <a:t>accompany type 1 diabetes in pregnancy</a:t>
            </a:r>
            <a:r>
              <a:rPr lang="en-US" sz="4000" b="1" dirty="0">
                <a:solidFill>
                  <a:srgbClr val="0070C0"/>
                </a:solidFill>
              </a:rPr>
              <a:t>: supplementary figures</a:t>
            </a:r>
          </a:p>
        </p:txBody>
      </p:sp>
    </p:spTree>
    <p:extLst>
      <p:ext uri="{BB962C8B-B14F-4D97-AF65-F5344CB8AC3E}">
        <p14:creationId xmlns:p14="http://schemas.microsoft.com/office/powerpoint/2010/main" val="3006447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extBox 89">
            <a:extLst>
              <a:ext uri="{FF2B5EF4-FFF2-40B4-BE49-F238E27FC236}">
                <a16:creationId xmlns:a16="http://schemas.microsoft.com/office/drawing/2014/main" id="{D045D395-C288-A847-903E-A9D5688F8305}"/>
              </a:ext>
            </a:extLst>
          </p:cNvPr>
          <p:cNvSpPr txBox="1"/>
          <p:nvPr/>
        </p:nvSpPr>
        <p:spPr>
          <a:xfrm>
            <a:off x="2758708" y="6042047"/>
            <a:ext cx="6682198" cy="584775"/>
          </a:xfrm>
          <a:prstGeom prst="rect">
            <a:avLst/>
          </a:prstGeom>
          <a:noFill/>
        </p:spPr>
        <p:txBody>
          <a:bodyPr wrap="square" rtlCol="0">
            <a:spAutoFit/>
          </a:bodyPr>
          <a:lstStyle/>
          <a:p>
            <a:pPr algn="just"/>
            <a:r>
              <a:rPr lang="en-US" sz="1600" dirty="0"/>
              <a:t>Figure S1. A. Metagenomics. B. 16S rRNA gene amplicon. N: number of samples, T1: trimester 1, T2: trimester 2, T3: trimester 3, T1D: type 1 diabetes.</a:t>
            </a:r>
          </a:p>
        </p:txBody>
      </p:sp>
      <p:grpSp>
        <p:nvGrpSpPr>
          <p:cNvPr id="6" name="Group 5">
            <a:extLst>
              <a:ext uri="{FF2B5EF4-FFF2-40B4-BE49-F238E27FC236}">
                <a16:creationId xmlns:a16="http://schemas.microsoft.com/office/drawing/2014/main" id="{7F18ADCD-7946-4047-A7D0-FF4C60DA981E}"/>
              </a:ext>
            </a:extLst>
          </p:cNvPr>
          <p:cNvGrpSpPr/>
          <p:nvPr/>
        </p:nvGrpSpPr>
        <p:grpSpPr>
          <a:xfrm>
            <a:off x="3223819" y="122306"/>
            <a:ext cx="5571199" cy="5835447"/>
            <a:chOff x="5899784" y="405531"/>
            <a:chExt cx="5571199" cy="5835447"/>
          </a:xfrm>
        </p:grpSpPr>
        <p:grpSp>
          <p:nvGrpSpPr>
            <p:cNvPr id="9" name="Group 8">
              <a:extLst>
                <a:ext uri="{FF2B5EF4-FFF2-40B4-BE49-F238E27FC236}">
                  <a16:creationId xmlns:a16="http://schemas.microsoft.com/office/drawing/2014/main" id="{25F82A5B-00E4-FA4A-B017-C433702055D9}"/>
                </a:ext>
              </a:extLst>
            </p:cNvPr>
            <p:cNvGrpSpPr/>
            <p:nvPr/>
          </p:nvGrpSpPr>
          <p:grpSpPr>
            <a:xfrm>
              <a:off x="6187052" y="467086"/>
              <a:ext cx="4900941" cy="2802592"/>
              <a:chOff x="920360" y="891862"/>
              <a:chExt cx="7170539" cy="4072019"/>
            </a:xfrm>
          </p:grpSpPr>
          <p:grpSp>
            <p:nvGrpSpPr>
              <p:cNvPr id="10" name="Group 9">
                <a:extLst>
                  <a:ext uri="{FF2B5EF4-FFF2-40B4-BE49-F238E27FC236}">
                    <a16:creationId xmlns:a16="http://schemas.microsoft.com/office/drawing/2014/main" id="{0AE558F7-5448-2148-BBA3-873650A18A26}"/>
                  </a:ext>
                </a:extLst>
              </p:cNvPr>
              <p:cNvGrpSpPr/>
              <p:nvPr/>
            </p:nvGrpSpPr>
            <p:grpSpPr>
              <a:xfrm>
                <a:off x="920360" y="4157103"/>
                <a:ext cx="1533314" cy="806778"/>
                <a:chOff x="2069688" y="4224909"/>
                <a:chExt cx="1533314" cy="806778"/>
              </a:xfrm>
            </p:grpSpPr>
            <p:grpSp>
              <p:nvGrpSpPr>
                <p:cNvPr id="41" name="Group 40">
                  <a:extLst>
                    <a:ext uri="{FF2B5EF4-FFF2-40B4-BE49-F238E27FC236}">
                      <a16:creationId xmlns:a16="http://schemas.microsoft.com/office/drawing/2014/main" id="{45DB8A4A-8B6E-1D42-9CC7-4B26990428E9}"/>
                    </a:ext>
                  </a:extLst>
                </p:cNvPr>
                <p:cNvGrpSpPr/>
                <p:nvPr/>
              </p:nvGrpSpPr>
              <p:grpSpPr>
                <a:xfrm>
                  <a:off x="2457722" y="4224909"/>
                  <a:ext cx="574761" cy="253916"/>
                  <a:chOff x="2457722" y="4224909"/>
                  <a:chExt cx="574761" cy="253916"/>
                </a:xfrm>
              </p:grpSpPr>
              <p:cxnSp>
                <p:nvCxnSpPr>
                  <p:cNvPr id="45" name="Straight Arrow Connector 44">
                    <a:extLst>
                      <a:ext uri="{FF2B5EF4-FFF2-40B4-BE49-F238E27FC236}">
                        <a16:creationId xmlns:a16="http://schemas.microsoft.com/office/drawing/2014/main" id="{3625EC50-C787-D54C-B441-D61D89DD1BBA}"/>
                      </a:ext>
                    </a:extLst>
                  </p:cNvPr>
                  <p:cNvCxnSpPr>
                    <a:cxnSpLocks/>
                  </p:cNvCxnSpPr>
                  <p:nvPr/>
                </p:nvCxnSpPr>
                <p:spPr>
                  <a:xfrm flipH="1">
                    <a:off x="2457722" y="4224909"/>
                    <a:ext cx="300428" cy="2539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BD19C84-8A0E-7048-B4AE-14D1A37226B8}"/>
                      </a:ext>
                    </a:extLst>
                  </p:cNvPr>
                  <p:cNvCxnSpPr>
                    <a:cxnSpLocks/>
                  </p:cNvCxnSpPr>
                  <p:nvPr/>
                </p:nvCxnSpPr>
                <p:spPr>
                  <a:xfrm>
                    <a:off x="2758153" y="4224909"/>
                    <a:ext cx="274330" cy="25391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6981F1F9-C522-2643-ACC9-A308AE983599}"/>
                    </a:ext>
                  </a:extLst>
                </p:cNvPr>
                <p:cNvSpPr txBox="1"/>
                <p:nvPr/>
              </p:nvSpPr>
              <p:spPr>
                <a:xfrm>
                  <a:off x="2575272" y="4397878"/>
                  <a:ext cx="1027730" cy="626056"/>
                </a:xfrm>
                <a:prstGeom prst="rect">
                  <a:avLst/>
                </a:prstGeom>
                <a:noFill/>
              </p:spPr>
              <p:txBody>
                <a:bodyPr wrap="none" rtlCol="0">
                  <a:spAutoFit/>
                </a:bodyPr>
                <a:lstStyle/>
                <a:p>
                  <a:pPr algn="ctr"/>
                  <a:r>
                    <a:rPr lang="en-US" sz="1100" b="1" dirty="0">
                      <a:solidFill>
                        <a:schemeClr val="accent1"/>
                      </a:solidFill>
                    </a:rPr>
                    <a:t>Non-T1D</a:t>
                  </a:r>
                </a:p>
                <a:p>
                  <a:pPr algn="ctr"/>
                  <a:r>
                    <a:rPr lang="en-US" sz="1100" b="1" dirty="0">
                      <a:solidFill>
                        <a:schemeClr val="accent1"/>
                      </a:solidFill>
                    </a:rPr>
                    <a:t>11</a:t>
                  </a:r>
                </a:p>
              </p:txBody>
            </p:sp>
            <p:sp>
              <p:nvSpPr>
                <p:cNvPr id="43" name="TextBox 42">
                  <a:extLst>
                    <a:ext uri="{FF2B5EF4-FFF2-40B4-BE49-F238E27FC236}">
                      <a16:creationId xmlns:a16="http://schemas.microsoft.com/office/drawing/2014/main" id="{0FE578A9-AEAD-5E41-8868-1C35BF65663B}"/>
                    </a:ext>
                  </a:extLst>
                </p:cNvPr>
                <p:cNvSpPr txBox="1"/>
                <p:nvPr/>
              </p:nvSpPr>
              <p:spPr>
                <a:xfrm>
                  <a:off x="2069688" y="4405631"/>
                  <a:ext cx="607914" cy="626056"/>
                </a:xfrm>
                <a:prstGeom prst="rect">
                  <a:avLst/>
                </a:prstGeom>
                <a:noFill/>
              </p:spPr>
              <p:txBody>
                <a:bodyPr wrap="none" rtlCol="0">
                  <a:spAutoFit/>
                </a:bodyPr>
                <a:lstStyle/>
                <a:p>
                  <a:pPr algn="ctr"/>
                  <a:r>
                    <a:rPr lang="en-US" sz="1100" b="1" dirty="0">
                      <a:solidFill>
                        <a:srgbClr val="FF0000"/>
                      </a:solidFill>
                    </a:rPr>
                    <a:t>T1D</a:t>
                  </a:r>
                </a:p>
                <a:p>
                  <a:pPr algn="ctr"/>
                  <a:r>
                    <a:rPr lang="en-US" sz="1100" b="1" dirty="0">
                      <a:solidFill>
                        <a:srgbClr val="FF0000"/>
                      </a:solidFill>
                    </a:rPr>
                    <a:t>12</a:t>
                  </a:r>
                </a:p>
              </p:txBody>
            </p:sp>
          </p:grpSp>
          <p:grpSp>
            <p:nvGrpSpPr>
              <p:cNvPr id="11" name="Group 10">
                <a:extLst>
                  <a:ext uri="{FF2B5EF4-FFF2-40B4-BE49-F238E27FC236}">
                    <a16:creationId xmlns:a16="http://schemas.microsoft.com/office/drawing/2014/main" id="{2D83C3C8-B15E-5048-AA7F-6C8A470AD2A8}"/>
                  </a:ext>
                </a:extLst>
              </p:cNvPr>
              <p:cNvGrpSpPr/>
              <p:nvPr/>
            </p:nvGrpSpPr>
            <p:grpSpPr>
              <a:xfrm>
                <a:off x="3691509" y="4149272"/>
                <a:ext cx="1512307" cy="814500"/>
                <a:chOff x="1810105" y="4224909"/>
                <a:chExt cx="1512307" cy="814500"/>
              </a:xfrm>
            </p:grpSpPr>
            <p:grpSp>
              <p:nvGrpSpPr>
                <p:cNvPr id="36" name="Group 35">
                  <a:extLst>
                    <a:ext uri="{FF2B5EF4-FFF2-40B4-BE49-F238E27FC236}">
                      <a16:creationId xmlns:a16="http://schemas.microsoft.com/office/drawing/2014/main" id="{1CAB6579-88B1-7B41-BD84-CC372401B556}"/>
                    </a:ext>
                  </a:extLst>
                </p:cNvPr>
                <p:cNvGrpSpPr/>
                <p:nvPr/>
              </p:nvGrpSpPr>
              <p:grpSpPr>
                <a:xfrm>
                  <a:off x="2103589" y="4224909"/>
                  <a:ext cx="574760" cy="253916"/>
                  <a:chOff x="2103589" y="4224909"/>
                  <a:chExt cx="574760" cy="253916"/>
                </a:xfrm>
              </p:grpSpPr>
              <p:cxnSp>
                <p:nvCxnSpPr>
                  <p:cNvPr id="39" name="Straight Arrow Connector 38">
                    <a:extLst>
                      <a:ext uri="{FF2B5EF4-FFF2-40B4-BE49-F238E27FC236}">
                        <a16:creationId xmlns:a16="http://schemas.microsoft.com/office/drawing/2014/main" id="{8F2AB3CE-570A-474A-B16F-C46B26F24F21}"/>
                      </a:ext>
                    </a:extLst>
                  </p:cNvPr>
                  <p:cNvCxnSpPr>
                    <a:cxnSpLocks/>
                  </p:cNvCxnSpPr>
                  <p:nvPr/>
                </p:nvCxnSpPr>
                <p:spPr>
                  <a:xfrm flipH="1">
                    <a:off x="2103589" y="4224909"/>
                    <a:ext cx="300429" cy="2539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7D6B095-74AB-C84D-AD64-8FFAF15C775C}"/>
                      </a:ext>
                    </a:extLst>
                  </p:cNvPr>
                  <p:cNvCxnSpPr>
                    <a:cxnSpLocks/>
                  </p:cNvCxnSpPr>
                  <p:nvPr/>
                </p:nvCxnSpPr>
                <p:spPr>
                  <a:xfrm>
                    <a:off x="2404018" y="4224909"/>
                    <a:ext cx="274331" cy="25391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EE50F409-1875-1D4B-BC14-051EE5B1415B}"/>
                    </a:ext>
                  </a:extLst>
                </p:cNvPr>
                <p:cNvSpPr txBox="1"/>
                <p:nvPr/>
              </p:nvSpPr>
              <p:spPr>
                <a:xfrm>
                  <a:off x="2294682" y="4413353"/>
                  <a:ext cx="1027730" cy="626056"/>
                </a:xfrm>
                <a:prstGeom prst="rect">
                  <a:avLst/>
                </a:prstGeom>
                <a:noFill/>
              </p:spPr>
              <p:txBody>
                <a:bodyPr wrap="none" rtlCol="0">
                  <a:spAutoFit/>
                </a:bodyPr>
                <a:lstStyle/>
                <a:p>
                  <a:pPr algn="ctr"/>
                  <a:r>
                    <a:rPr lang="en-US" sz="1100" b="1" dirty="0">
                      <a:solidFill>
                        <a:schemeClr val="accent1"/>
                      </a:solidFill>
                    </a:rPr>
                    <a:t>Non-T1D</a:t>
                  </a:r>
                </a:p>
                <a:p>
                  <a:pPr algn="ctr"/>
                  <a:r>
                    <a:rPr lang="en-US" sz="1100" b="1" dirty="0">
                      <a:solidFill>
                        <a:schemeClr val="accent1"/>
                      </a:solidFill>
                    </a:rPr>
                    <a:t>20</a:t>
                  </a:r>
                </a:p>
              </p:txBody>
            </p:sp>
            <p:sp>
              <p:nvSpPr>
                <p:cNvPr id="38" name="TextBox 37">
                  <a:extLst>
                    <a:ext uri="{FF2B5EF4-FFF2-40B4-BE49-F238E27FC236}">
                      <a16:creationId xmlns:a16="http://schemas.microsoft.com/office/drawing/2014/main" id="{360D8423-520D-0342-BC0C-D0E4140348FE}"/>
                    </a:ext>
                  </a:extLst>
                </p:cNvPr>
                <p:cNvSpPr txBox="1"/>
                <p:nvPr/>
              </p:nvSpPr>
              <p:spPr>
                <a:xfrm>
                  <a:off x="1810105" y="4409067"/>
                  <a:ext cx="607914" cy="626056"/>
                </a:xfrm>
                <a:prstGeom prst="rect">
                  <a:avLst/>
                </a:prstGeom>
                <a:noFill/>
              </p:spPr>
              <p:txBody>
                <a:bodyPr wrap="none" rtlCol="0">
                  <a:spAutoFit/>
                </a:bodyPr>
                <a:lstStyle/>
                <a:p>
                  <a:pPr algn="ctr"/>
                  <a:r>
                    <a:rPr lang="en-US" sz="1100" b="1" dirty="0">
                      <a:solidFill>
                        <a:srgbClr val="FF0000"/>
                      </a:solidFill>
                    </a:rPr>
                    <a:t>T1D</a:t>
                  </a:r>
                </a:p>
                <a:p>
                  <a:pPr algn="ctr"/>
                  <a:r>
                    <a:rPr lang="en-US" sz="1100" b="1" dirty="0">
                      <a:solidFill>
                        <a:srgbClr val="FF0000"/>
                      </a:solidFill>
                    </a:rPr>
                    <a:t>20</a:t>
                  </a:r>
                </a:p>
              </p:txBody>
            </p:sp>
          </p:grpSp>
          <p:grpSp>
            <p:nvGrpSpPr>
              <p:cNvPr id="12" name="Group 11">
                <a:extLst>
                  <a:ext uri="{FF2B5EF4-FFF2-40B4-BE49-F238E27FC236}">
                    <a16:creationId xmlns:a16="http://schemas.microsoft.com/office/drawing/2014/main" id="{2F689669-3D58-CE45-9FB3-3D6ECFC9E4C3}"/>
                  </a:ext>
                </a:extLst>
              </p:cNvPr>
              <p:cNvGrpSpPr/>
              <p:nvPr/>
            </p:nvGrpSpPr>
            <p:grpSpPr>
              <a:xfrm>
                <a:off x="6488447" y="4330072"/>
                <a:ext cx="1602452" cy="631791"/>
                <a:chOff x="1588915" y="4321829"/>
                <a:chExt cx="1602452" cy="631791"/>
              </a:xfrm>
            </p:grpSpPr>
            <p:sp>
              <p:nvSpPr>
                <p:cNvPr id="32" name="TextBox 31">
                  <a:extLst>
                    <a:ext uri="{FF2B5EF4-FFF2-40B4-BE49-F238E27FC236}">
                      <a16:creationId xmlns:a16="http://schemas.microsoft.com/office/drawing/2014/main" id="{E1EFBBD1-CC46-AB4B-B72A-0D4F15A5B912}"/>
                    </a:ext>
                  </a:extLst>
                </p:cNvPr>
                <p:cNvSpPr txBox="1"/>
                <p:nvPr/>
              </p:nvSpPr>
              <p:spPr>
                <a:xfrm>
                  <a:off x="2163634" y="4327565"/>
                  <a:ext cx="1027733" cy="626055"/>
                </a:xfrm>
                <a:prstGeom prst="rect">
                  <a:avLst/>
                </a:prstGeom>
                <a:noFill/>
              </p:spPr>
              <p:txBody>
                <a:bodyPr wrap="none" rtlCol="0">
                  <a:spAutoFit/>
                </a:bodyPr>
                <a:lstStyle/>
                <a:p>
                  <a:pPr algn="ctr"/>
                  <a:r>
                    <a:rPr lang="en-US" sz="1100" b="1" dirty="0">
                      <a:solidFill>
                        <a:schemeClr val="accent1"/>
                      </a:solidFill>
                    </a:rPr>
                    <a:t>Non-T1D</a:t>
                  </a:r>
                </a:p>
                <a:p>
                  <a:pPr algn="ctr"/>
                  <a:r>
                    <a:rPr lang="en-US" sz="1100" b="1" dirty="0">
                      <a:solidFill>
                        <a:schemeClr val="accent1"/>
                      </a:solidFill>
                    </a:rPr>
                    <a:t>17</a:t>
                  </a:r>
                </a:p>
              </p:txBody>
            </p:sp>
            <p:sp>
              <p:nvSpPr>
                <p:cNvPr id="33" name="TextBox 32">
                  <a:extLst>
                    <a:ext uri="{FF2B5EF4-FFF2-40B4-BE49-F238E27FC236}">
                      <a16:creationId xmlns:a16="http://schemas.microsoft.com/office/drawing/2014/main" id="{46047395-CBA1-C347-BF2F-5AD788BE9CF8}"/>
                    </a:ext>
                  </a:extLst>
                </p:cNvPr>
                <p:cNvSpPr txBox="1"/>
                <p:nvPr/>
              </p:nvSpPr>
              <p:spPr>
                <a:xfrm>
                  <a:off x="1588915" y="4321829"/>
                  <a:ext cx="607914" cy="626056"/>
                </a:xfrm>
                <a:prstGeom prst="rect">
                  <a:avLst/>
                </a:prstGeom>
                <a:noFill/>
              </p:spPr>
              <p:txBody>
                <a:bodyPr wrap="none" rtlCol="0">
                  <a:spAutoFit/>
                </a:bodyPr>
                <a:lstStyle/>
                <a:p>
                  <a:pPr algn="ctr"/>
                  <a:r>
                    <a:rPr lang="en-US" sz="1100" b="1" dirty="0">
                      <a:solidFill>
                        <a:srgbClr val="FF0000"/>
                      </a:solidFill>
                    </a:rPr>
                    <a:t>T1D</a:t>
                  </a:r>
                </a:p>
                <a:p>
                  <a:pPr algn="ctr"/>
                  <a:r>
                    <a:rPr lang="en-US" sz="1100" b="1" dirty="0">
                      <a:solidFill>
                        <a:srgbClr val="FF0000"/>
                      </a:solidFill>
                    </a:rPr>
                    <a:t>16</a:t>
                  </a:r>
                </a:p>
              </p:txBody>
            </p:sp>
          </p:grpSp>
          <p:grpSp>
            <p:nvGrpSpPr>
              <p:cNvPr id="13" name="Group 12">
                <a:extLst>
                  <a:ext uri="{FF2B5EF4-FFF2-40B4-BE49-F238E27FC236}">
                    <a16:creationId xmlns:a16="http://schemas.microsoft.com/office/drawing/2014/main" id="{C9D24A22-5B9B-9141-A388-EE237FF6DF53}"/>
                  </a:ext>
                </a:extLst>
              </p:cNvPr>
              <p:cNvGrpSpPr/>
              <p:nvPr/>
            </p:nvGrpSpPr>
            <p:grpSpPr>
              <a:xfrm>
                <a:off x="1093136" y="891862"/>
                <a:ext cx="6581809" cy="3381526"/>
                <a:chOff x="2203230" y="658260"/>
                <a:chExt cx="7685677" cy="3963814"/>
              </a:xfrm>
            </p:grpSpPr>
            <p:grpSp>
              <p:nvGrpSpPr>
                <p:cNvPr id="14" name="Group 13">
                  <a:extLst>
                    <a:ext uri="{FF2B5EF4-FFF2-40B4-BE49-F238E27FC236}">
                      <a16:creationId xmlns:a16="http://schemas.microsoft.com/office/drawing/2014/main" id="{741AD05F-5E27-C14E-A002-88396B793963}"/>
                    </a:ext>
                  </a:extLst>
                </p:cNvPr>
                <p:cNvGrpSpPr/>
                <p:nvPr/>
              </p:nvGrpSpPr>
              <p:grpSpPr>
                <a:xfrm>
                  <a:off x="2203230" y="1074572"/>
                  <a:ext cx="7685677" cy="3547502"/>
                  <a:chOff x="-932048" y="726395"/>
                  <a:chExt cx="7685677" cy="3547502"/>
                </a:xfrm>
              </p:grpSpPr>
              <p:pic>
                <p:nvPicPr>
                  <p:cNvPr id="16" name="Picture 2" descr="esultado de imagen para pregnant draw">
                    <a:extLst>
                      <a:ext uri="{FF2B5EF4-FFF2-40B4-BE49-F238E27FC236}">
                        <a16:creationId xmlns:a16="http://schemas.microsoft.com/office/drawing/2014/main" id="{47B7583A-DF7A-DD45-B24F-215D1DB91BBB}"/>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92660" y="1239336"/>
                    <a:ext cx="1266360" cy="133301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esultado de imagen para pregnant draw">
                    <a:extLst>
                      <a:ext uri="{FF2B5EF4-FFF2-40B4-BE49-F238E27FC236}">
                        <a16:creationId xmlns:a16="http://schemas.microsoft.com/office/drawing/2014/main" id="{771ABA50-C5E8-7A4D-87E6-E630D316C382}"/>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130135" y="1237256"/>
                    <a:ext cx="1263500" cy="1330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5F8463A-E487-BD49-B62B-AA5B0864E8AF}"/>
                      </a:ext>
                    </a:extLst>
                  </p:cNvPr>
                  <p:cNvSpPr txBox="1"/>
                  <p:nvPr/>
                </p:nvSpPr>
                <p:spPr>
                  <a:xfrm>
                    <a:off x="1402726" y="822399"/>
                    <a:ext cx="968121" cy="497978"/>
                  </a:xfrm>
                  <a:prstGeom prst="rect">
                    <a:avLst/>
                  </a:prstGeom>
                  <a:noFill/>
                </p:spPr>
                <p:txBody>
                  <a:bodyPr wrap="square" rtlCol="0">
                    <a:spAutoFit/>
                  </a:bodyPr>
                  <a:lstStyle/>
                  <a:p>
                    <a:r>
                      <a:rPr lang="en-US" sz="1300" b="1" dirty="0">
                        <a:solidFill>
                          <a:srgbClr val="FF0000"/>
                        </a:solidFill>
                      </a:rPr>
                      <a:t>T1D</a:t>
                    </a:r>
                  </a:p>
                </p:txBody>
              </p:sp>
              <p:sp>
                <p:nvSpPr>
                  <p:cNvPr id="19" name="TextBox 18">
                    <a:extLst>
                      <a:ext uri="{FF2B5EF4-FFF2-40B4-BE49-F238E27FC236}">
                        <a16:creationId xmlns:a16="http://schemas.microsoft.com/office/drawing/2014/main" id="{2781B83A-FA6F-3346-A2F2-AC8003A06352}"/>
                      </a:ext>
                    </a:extLst>
                  </p:cNvPr>
                  <p:cNvSpPr txBox="1"/>
                  <p:nvPr/>
                </p:nvSpPr>
                <p:spPr>
                  <a:xfrm>
                    <a:off x="2895756" y="832189"/>
                    <a:ext cx="1351687" cy="497978"/>
                  </a:xfrm>
                  <a:prstGeom prst="rect">
                    <a:avLst/>
                  </a:prstGeom>
                  <a:noFill/>
                </p:spPr>
                <p:txBody>
                  <a:bodyPr wrap="square" rtlCol="0">
                    <a:spAutoFit/>
                  </a:bodyPr>
                  <a:lstStyle/>
                  <a:p>
                    <a:r>
                      <a:rPr lang="en-US" sz="1300" b="1" dirty="0">
                        <a:solidFill>
                          <a:schemeClr val="accent1"/>
                        </a:solidFill>
                      </a:rPr>
                      <a:t>Non-T1D</a:t>
                    </a:r>
                  </a:p>
                </p:txBody>
              </p:sp>
              <p:grpSp>
                <p:nvGrpSpPr>
                  <p:cNvPr id="20" name="Group 19">
                    <a:extLst>
                      <a:ext uri="{FF2B5EF4-FFF2-40B4-BE49-F238E27FC236}">
                        <a16:creationId xmlns:a16="http://schemas.microsoft.com/office/drawing/2014/main" id="{9B2F1159-7CDB-4C41-B0C5-447019290F3F}"/>
                      </a:ext>
                    </a:extLst>
                  </p:cNvPr>
                  <p:cNvGrpSpPr/>
                  <p:nvPr/>
                </p:nvGrpSpPr>
                <p:grpSpPr>
                  <a:xfrm>
                    <a:off x="-932048" y="3278320"/>
                    <a:ext cx="7685677" cy="995577"/>
                    <a:chOff x="-762090" y="3442193"/>
                    <a:chExt cx="5416334" cy="1435085"/>
                  </a:xfrm>
                </p:grpSpPr>
                <p:cxnSp>
                  <p:nvCxnSpPr>
                    <p:cNvPr id="25" name="Straight Arrow Connector 24">
                      <a:extLst>
                        <a:ext uri="{FF2B5EF4-FFF2-40B4-BE49-F238E27FC236}">
                          <a16:creationId xmlns:a16="http://schemas.microsoft.com/office/drawing/2014/main" id="{851F7652-2564-F14E-8EEC-79E3984F9C3B}"/>
                        </a:ext>
                      </a:extLst>
                    </p:cNvPr>
                    <p:cNvCxnSpPr>
                      <a:cxnSpLocks/>
                      <a:endCxn id="29" idx="0"/>
                    </p:cNvCxnSpPr>
                    <p:nvPr/>
                  </p:nvCxnSpPr>
                  <p:spPr>
                    <a:xfrm flipH="1">
                      <a:off x="-373957" y="3442193"/>
                      <a:ext cx="2293277" cy="7471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93D87D7-6483-8B42-9DB1-7D0E3375E585}"/>
                        </a:ext>
                      </a:extLst>
                    </p:cNvPr>
                    <p:cNvCxnSpPr>
                      <a:cxnSpLocks/>
                    </p:cNvCxnSpPr>
                    <p:nvPr/>
                  </p:nvCxnSpPr>
                  <p:spPr>
                    <a:xfrm>
                      <a:off x="1861200" y="3442193"/>
                      <a:ext cx="0" cy="6853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10BB762-9D37-F046-B8BA-6F909C345E05}"/>
                        </a:ext>
                      </a:extLst>
                    </p:cNvPr>
                    <p:cNvCxnSpPr>
                      <a:cxnSpLocks/>
                    </p:cNvCxnSpPr>
                    <p:nvPr/>
                  </p:nvCxnSpPr>
                  <p:spPr>
                    <a:xfrm>
                      <a:off x="1863890" y="3442193"/>
                      <a:ext cx="2469788" cy="7686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1E725DAF-9C09-A74C-A093-EB23BE1C2A24}"/>
                        </a:ext>
                      </a:extLst>
                    </p:cNvPr>
                    <p:cNvSpPr/>
                    <p:nvPr/>
                  </p:nvSpPr>
                  <p:spPr>
                    <a:xfrm>
                      <a:off x="3877982" y="4174617"/>
                      <a:ext cx="776262" cy="680035"/>
                    </a:xfrm>
                    <a:prstGeom prst="rect">
                      <a:avLst/>
                    </a:prstGeom>
                  </p:spPr>
                  <p:txBody>
                    <a:bodyPr wrap="none">
                      <a:spAutoFit/>
                    </a:bodyPr>
                    <a:lstStyle/>
                    <a:p>
                      <a:r>
                        <a:rPr lang="en-US" sz="1200" b="1" dirty="0"/>
                        <a:t>T3 = 32</a:t>
                      </a:r>
                    </a:p>
                  </p:txBody>
                </p:sp>
                <p:sp>
                  <p:nvSpPr>
                    <p:cNvPr id="29" name="Rectangle 28">
                      <a:extLst>
                        <a:ext uri="{FF2B5EF4-FFF2-40B4-BE49-F238E27FC236}">
                          <a16:creationId xmlns:a16="http://schemas.microsoft.com/office/drawing/2014/main" id="{06100E9E-E7E7-C44F-B840-64457438D367}"/>
                        </a:ext>
                      </a:extLst>
                    </p:cNvPr>
                    <p:cNvSpPr/>
                    <p:nvPr/>
                  </p:nvSpPr>
                  <p:spPr>
                    <a:xfrm>
                      <a:off x="-762090" y="4189383"/>
                      <a:ext cx="776263" cy="680036"/>
                    </a:xfrm>
                    <a:prstGeom prst="rect">
                      <a:avLst/>
                    </a:prstGeom>
                  </p:spPr>
                  <p:txBody>
                    <a:bodyPr wrap="none">
                      <a:spAutoFit/>
                    </a:bodyPr>
                    <a:lstStyle/>
                    <a:p>
                      <a:r>
                        <a:rPr lang="en-US" sz="1200" b="1" dirty="0"/>
                        <a:t>T1 = 32</a:t>
                      </a:r>
                    </a:p>
                  </p:txBody>
                </p:sp>
                <p:sp>
                  <p:nvSpPr>
                    <p:cNvPr id="30" name="Rectangle 29">
                      <a:extLst>
                        <a:ext uri="{FF2B5EF4-FFF2-40B4-BE49-F238E27FC236}">
                          <a16:creationId xmlns:a16="http://schemas.microsoft.com/office/drawing/2014/main" id="{A362DA41-CECF-944E-A875-A4DEBB8314B0}"/>
                        </a:ext>
                      </a:extLst>
                    </p:cNvPr>
                    <p:cNvSpPr/>
                    <p:nvPr/>
                  </p:nvSpPr>
                  <p:spPr>
                    <a:xfrm>
                      <a:off x="1492525" y="4197242"/>
                      <a:ext cx="776264" cy="680036"/>
                    </a:xfrm>
                    <a:prstGeom prst="rect">
                      <a:avLst/>
                    </a:prstGeom>
                  </p:spPr>
                  <p:txBody>
                    <a:bodyPr wrap="none">
                      <a:spAutoFit/>
                    </a:bodyPr>
                    <a:lstStyle/>
                    <a:p>
                      <a:r>
                        <a:rPr lang="en-US" sz="1200" b="1" dirty="0"/>
                        <a:t>T2 = 32</a:t>
                      </a:r>
                    </a:p>
                  </p:txBody>
                </p:sp>
              </p:grpSp>
              <p:sp>
                <p:nvSpPr>
                  <p:cNvPr id="21" name="TextBox 20">
                    <a:extLst>
                      <a:ext uri="{FF2B5EF4-FFF2-40B4-BE49-F238E27FC236}">
                        <a16:creationId xmlns:a16="http://schemas.microsoft.com/office/drawing/2014/main" id="{E33C745B-AE4F-A746-9E10-5088C3509910}"/>
                      </a:ext>
                    </a:extLst>
                  </p:cNvPr>
                  <p:cNvSpPr txBox="1"/>
                  <p:nvPr/>
                </p:nvSpPr>
                <p:spPr>
                  <a:xfrm>
                    <a:off x="3254290" y="2406155"/>
                    <a:ext cx="1015186" cy="471768"/>
                  </a:xfrm>
                  <a:prstGeom prst="rect">
                    <a:avLst/>
                  </a:prstGeom>
                  <a:noFill/>
                </p:spPr>
                <p:txBody>
                  <a:bodyPr wrap="square" rtlCol="0">
                    <a:spAutoFit/>
                  </a:bodyPr>
                  <a:lstStyle/>
                  <a:p>
                    <a:r>
                      <a:rPr lang="en-US" sz="1200" b="1" dirty="0">
                        <a:solidFill>
                          <a:schemeClr val="accent1"/>
                        </a:solidFill>
                      </a:rPr>
                      <a:t>n= 16</a:t>
                    </a:r>
                  </a:p>
                </p:txBody>
              </p:sp>
              <p:sp>
                <p:nvSpPr>
                  <p:cNvPr id="22" name="TextBox 21">
                    <a:extLst>
                      <a:ext uri="{FF2B5EF4-FFF2-40B4-BE49-F238E27FC236}">
                        <a16:creationId xmlns:a16="http://schemas.microsoft.com/office/drawing/2014/main" id="{4B93F966-0A41-CD43-829B-898752C8EBB2}"/>
                      </a:ext>
                    </a:extLst>
                  </p:cNvPr>
                  <p:cNvSpPr txBox="1"/>
                  <p:nvPr/>
                </p:nvSpPr>
                <p:spPr>
                  <a:xfrm>
                    <a:off x="1310831" y="2447086"/>
                    <a:ext cx="1065705" cy="471768"/>
                  </a:xfrm>
                  <a:prstGeom prst="rect">
                    <a:avLst/>
                  </a:prstGeom>
                  <a:noFill/>
                </p:spPr>
                <p:txBody>
                  <a:bodyPr wrap="square" rtlCol="0">
                    <a:spAutoFit/>
                  </a:bodyPr>
                  <a:lstStyle/>
                  <a:p>
                    <a:r>
                      <a:rPr lang="en-US" sz="1200" b="1" dirty="0">
                        <a:solidFill>
                          <a:srgbClr val="FF0000"/>
                        </a:solidFill>
                      </a:rPr>
                      <a:t>n= 16</a:t>
                    </a:r>
                  </a:p>
                </p:txBody>
              </p:sp>
              <p:sp>
                <p:nvSpPr>
                  <p:cNvPr id="23" name="Rounded Rectangle 22">
                    <a:extLst>
                      <a:ext uri="{FF2B5EF4-FFF2-40B4-BE49-F238E27FC236}">
                        <a16:creationId xmlns:a16="http://schemas.microsoft.com/office/drawing/2014/main" id="{0DF3D1A6-91EF-AF47-9540-1E884BB286E3}"/>
                      </a:ext>
                    </a:extLst>
                  </p:cNvPr>
                  <p:cNvSpPr/>
                  <p:nvPr/>
                </p:nvSpPr>
                <p:spPr>
                  <a:xfrm>
                    <a:off x="1080832" y="726395"/>
                    <a:ext cx="3360425" cy="2458821"/>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24" name="TextBox 23">
                    <a:extLst>
                      <a:ext uri="{FF2B5EF4-FFF2-40B4-BE49-F238E27FC236}">
                        <a16:creationId xmlns:a16="http://schemas.microsoft.com/office/drawing/2014/main" id="{ADC0E16F-72B5-BF48-B186-AC46F7D4FFFE}"/>
                      </a:ext>
                    </a:extLst>
                  </p:cNvPr>
                  <p:cNvSpPr txBox="1"/>
                  <p:nvPr/>
                </p:nvSpPr>
                <p:spPr>
                  <a:xfrm>
                    <a:off x="1748813" y="2764261"/>
                    <a:ext cx="2498631" cy="471768"/>
                  </a:xfrm>
                  <a:prstGeom prst="rect">
                    <a:avLst/>
                  </a:prstGeom>
                  <a:noFill/>
                </p:spPr>
                <p:txBody>
                  <a:bodyPr wrap="square" rtlCol="0">
                    <a:spAutoFit/>
                  </a:bodyPr>
                  <a:lstStyle/>
                  <a:p>
                    <a:r>
                      <a:rPr lang="en-US" sz="1200" b="1" dirty="0"/>
                      <a:t>Total=96 samples</a:t>
                    </a:r>
                  </a:p>
                </p:txBody>
              </p:sp>
            </p:grpSp>
            <p:sp>
              <p:nvSpPr>
                <p:cNvPr id="15" name="TextBox 14">
                  <a:extLst>
                    <a:ext uri="{FF2B5EF4-FFF2-40B4-BE49-F238E27FC236}">
                      <a16:creationId xmlns:a16="http://schemas.microsoft.com/office/drawing/2014/main" id="{5E75AB44-1F0F-404B-9C63-F955847AA9BA}"/>
                    </a:ext>
                  </a:extLst>
                </p:cNvPr>
                <p:cNvSpPr txBox="1"/>
                <p:nvPr/>
              </p:nvSpPr>
              <p:spPr>
                <a:xfrm>
                  <a:off x="4935502" y="658260"/>
                  <a:ext cx="2734913" cy="524188"/>
                </a:xfrm>
                <a:prstGeom prst="rect">
                  <a:avLst/>
                </a:prstGeom>
                <a:noFill/>
              </p:spPr>
              <p:txBody>
                <a:bodyPr wrap="square" rtlCol="0">
                  <a:spAutoFit/>
                </a:bodyPr>
                <a:lstStyle/>
                <a:p>
                  <a:r>
                    <a:rPr lang="en-US" sz="1400" b="1" i="1" dirty="0"/>
                    <a:t>32 Pregnancies</a:t>
                  </a:r>
                </a:p>
              </p:txBody>
            </p:sp>
          </p:grpSp>
        </p:grpSp>
        <p:cxnSp>
          <p:nvCxnSpPr>
            <p:cNvPr id="47" name="Straight Arrow Connector 46">
              <a:extLst>
                <a:ext uri="{FF2B5EF4-FFF2-40B4-BE49-F238E27FC236}">
                  <a16:creationId xmlns:a16="http://schemas.microsoft.com/office/drawing/2014/main" id="{DA88E657-A3D5-3244-A7EB-135F4872196A}"/>
                </a:ext>
              </a:extLst>
            </p:cNvPr>
            <p:cNvCxnSpPr>
              <a:cxnSpLocks/>
            </p:cNvCxnSpPr>
            <p:nvPr/>
          </p:nvCxnSpPr>
          <p:spPr>
            <a:xfrm flipH="1">
              <a:off x="10270033" y="2714408"/>
              <a:ext cx="205338" cy="1747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7B7058DA-0654-7C43-A4D9-9257B60DA4BF}"/>
                </a:ext>
              </a:extLst>
            </p:cNvPr>
            <p:cNvCxnSpPr>
              <a:cxnSpLocks/>
            </p:cNvCxnSpPr>
            <p:nvPr/>
          </p:nvCxnSpPr>
          <p:spPr>
            <a:xfrm>
              <a:off x="10475371" y="2714408"/>
              <a:ext cx="187501" cy="17475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083D1C8E-4250-CD49-9D60-8F824BD66C68}"/>
                </a:ext>
              </a:extLst>
            </p:cNvPr>
            <p:cNvGrpSpPr/>
            <p:nvPr/>
          </p:nvGrpSpPr>
          <p:grpSpPr>
            <a:xfrm>
              <a:off x="6263873" y="5565573"/>
              <a:ext cx="1063083" cy="542682"/>
              <a:chOff x="2098136" y="4224909"/>
              <a:chExt cx="1555390" cy="788488"/>
            </a:xfrm>
          </p:grpSpPr>
          <p:grpSp>
            <p:nvGrpSpPr>
              <p:cNvPr id="78" name="Group 77">
                <a:extLst>
                  <a:ext uri="{FF2B5EF4-FFF2-40B4-BE49-F238E27FC236}">
                    <a16:creationId xmlns:a16="http://schemas.microsoft.com/office/drawing/2014/main" id="{91F22710-F5DE-7B47-ABBF-6F1933B2BA91}"/>
                  </a:ext>
                </a:extLst>
              </p:cNvPr>
              <p:cNvGrpSpPr/>
              <p:nvPr/>
            </p:nvGrpSpPr>
            <p:grpSpPr>
              <a:xfrm>
                <a:off x="2457722" y="4224909"/>
                <a:ext cx="574761" cy="253916"/>
                <a:chOff x="2457722" y="4224909"/>
                <a:chExt cx="574761" cy="253916"/>
              </a:xfrm>
            </p:grpSpPr>
            <p:cxnSp>
              <p:nvCxnSpPr>
                <p:cNvPr id="81" name="Straight Arrow Connector 80">
                  <a:extLst>
                    <a:ext uri="{FF2B5EF4-FFF2-40B4-BE49-F238E27FC236}">
                      <a16:creationId xmlns:a16="http://schemas.microsoft.com/office/drawing/2014/main" id="{799B6242-1B59-6147-9DD4-81BF3506088D}"/>
                    </a:ext>
                  </a:extLst>
                </p:cNvPr>
                <p:cNvCxnSpPr>
                  <a:cxnSpLocks/>
                </p:cNvCxnSpPr>
                <p:nvPr/>
              </p:nvCxnSpPr>
              <p:spPr>
                <a:xfrm flipH="1">
                  <a:off x="2457722" y="4224909"/>
                  <a:ext cx="300428" cy="2539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FD539193-1700-7C41-9EAD-2D6D511D8DB4}"/>
                    </a:ext>
                  </a:extLst>
                </p:cNvPr>
                <p:cNvCxnSpPr>
                  <a:cxnSpLocks/>
                </p:cNvCxnSpPr>
                <p:nvPr/>
              </p:nvCxnSpPr>
              <p:spPr>
                <a:xfrm>
                  <a:off x="2758153" y="4224909"/>
                  <a:ext cx="274330" cy="25391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79" name="TextBox 78">
                <a:extLst>
                  <a:ext uri="{FF2B5EF4-FFF2-40B4-BE49-F238E27FC236}">
                    <a16:creationId xmlns:a16="http://schemas.microsoft.com/office/drawing/2014/main" id="{E71DF33D-3CB5-2D45-9416-45AC7E8B8B63}"/>
                  </a:ext>
                </a:extLst>
              </p:cNvPr>
              <p:cNvSpPr txBox="1"/>
              <p:nvPr/>
            </p:nvSpPr>
            <p:spPr>
              <a:xfrm>
                <a:off x="2625796" y="4386047"/>
                <a:ext cx="1027730" cy="626056"/>
              </a:xfrm>
              <a:prstGeom prst="rect">
                <a:avLst/>
              </a:prstGeom>
              <a:noFill/>
            </p:spPr>
            <p:txBody>
              <a:bodyPr wrap="none" rtlCol="0">
                <a:spAutoFit/>
              </a:bodyPr>
              <a:lstStyle/>
              <a:p>
                <a:pPr algn="ctr"/>
                <a:r>
                  <a:rPr lang="en-US" sz="1100" b="1" dirty="0">
                    <a:solidFill>
                      <a:schemeClr val="accent1"/>
                    </a:solidFill>
                  </a:rPr>
                  <a:t>Non-T1D</a:t>
                </a:r>
              </a:p>
              <a:p>
                <a:pPr algn="ctr"/>
                <a:r>
                  <a:rPr lang="en-US" sz="1100" b="1" dirty="0">
                    <a:solidFill>
                      <a:schemeClr val="accent1"/>
                    </a:solidFill>
                  </a:rPr>
                  <a:t>18</a:t>
                </a:r>
              </a:p>
            </p:txBody>
          </p:sp>
          <p:sp>
            <p:nvSpPr>
              <p:cNvPr id="80" name="TextBox 79">
                <a:extLst>
                  <a:ext uri="{FF2B5EF4-FFF2-40B4-BE49-F238E27FC236}">
                    <a16:creationId xmlns:a16="http://schemas.microsoft.com/office/drawing/2014/main" id="{AA4DCAF9-2A1E-8F45-A432-D0E1C370CADA}"/>
                  </a:ext>
                </a:extLst>
              </p:cNvPr>
              <p:cNvSpPr txBox="1"/>
              <p:nvPr/>
            </p:nvSpPr>
            <p:spPr>
              <a:xfrm>
                <a:off x="2098136" y="4387341"/>
                <a:ext cx="607914" cy="626056"/>
              </a:xfrm>
              <a:prstGeom prst="rect">
                <a:avLst/>
              </a:prstGeom>
              <a:noFill/>
            </p:spPr>
            <p:txBody>
              <a:bodyPr wrap="none" rtlCol="0">
                <a:spAutoFit/>
              </a:bodyPr>
              <a:lstStyle/>
              <a:p>
                <a:pPr algn="ctr"/>
                <a:r>
                  <a:rPr lang="en-US" sz="1100" b="1" dirty="0">
                    <a:solidFill>
                      <a:srgbClr val="FF0000"/>
                    </a:solidFill>
                  </a:rPr>
                  <a:t>T1D</a:t>
                </a:r>
              </a:p>
              <a:p>
                <a:pPr algn="ctr"/>
                <a:r>
                  <a:rPr lang="en-US" sz="1100" b="1" dirty="0">
                    <a:solidFill>
                      <a:srgbClr val="FF0000"/>
                    </a:solidFill>
                  </a:rPr>
                  <a:t>38</a:t>
                </a:r>
              </a:p>
            </p:txBody>
          </p:sp>
        </p:grpSp>
        <p:grpSp>
          <p:nvGrpSpPr>
            <p:cNvPr id="51" name="Group 50">
              <a:extLst>
                <a:ext uri="{FF2B5EF4-FFF2-40B4-BE49-F238E27FC236}">
                  <a16:creationId xmlns:a16="http://schemas.microsoft.com/office/drawing/2014/main" id="{0F5DC2E7-FF12-084A-A8B9-A4D6B1B242FA}"/>
                </a:ext>
              </a:extLst>
            </p:cNvPr>
            <p:cNvGrpSpPr/>
            <p:nvPr/>
          </p:nvGrpSpPr>
          <p:grpSpPr>
            <a:xfrm>
              <a:off x="8112892" y="5575176"/>
              <a:ext cx="1012161" cy="547179"/>
              <a:chOff x="1772694" y="4246689"/>
              <a:chExt cx="1480887" cy="795022"/>
            </a:xfrm>
          </p:grpSpPr>
          <p:grpSp>
            <p:nvGrpSpPr>
              <p:cNvPr id="73" name="Group 72">
                <a:extLst>
                  <a:ext uri="{FF2B5EF4-FFF2-40B4-BE49-F238E27FC236}">
                    <a16:creationId xmlns:a16="http://schemas.microsoft.com/office/drawing/2014/main" id="{66580AC8-AB14-2649-8CEE-91C759EF3807}"/>
                  </a:ext>
                </a:extLst>
              </p:cNvPr>
              <p:cNvGrpSpPr/>
              <p:nvPr/>
            </p:nvGrpSpPr>
            <p:grpSpPr>
              <a:xfrm>
                <a:off x="2086515" y="4246689"/>
                <a:ext cx="574768" cy="253916"/>
                <a:chOff x="2086515" y="4246689"/>
                <a:chExt cx="574768" cy="253916"/>
              </a:xfrm>
            </p:grpSpPr>
            <p:cxnSp>
              <p:nvCxnSpPr>
                <p:cNvPr id="76" name="Straight Arrow Connector 75">
                  <a:extLst>
                    <a:ext uri="{FF2B5EF4-FFF2-40B4-BE49-F238E27FC236}">
                      <a16:creationId xmlns:a16="http://schemas.microsoft.com/office/drawing/2014/main" id="{252FDDCE-3C03-C44E-B8DC-BA041A79DCC4}"/>
                    </a:ext>
                  </a:extLst>
                </p:cNvPr>
                <p:cNvCxnSpPr>
                  <a:cxnSpLocks/>
                </p:cNvCxnSpPr>
                <p:nvPr/>
              </p:nvCxnSpPr>
              <p:spPr>
                <a:xfrm flipH="1">
                  <a:off x="2086515" y="4246689"/>
                  <a:ext cx="300429" cy="2539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C06CB412-8E00-A948-89B8-8DD0A711CBBC}"/>
                    </a:ext>
                  </a:extLst>
                </p:cNvPr>
                <p:cNvCxnSpPr>
                  <a:cxnSpLocks/>
                </p:cNvCxnSpPr>
                <p:nvPr/>
              </p:nvCxnSpPr>
              <p:spPr>
                <a:xfrm>
                  <a:off x="2386951" y="4246689"/>
                  <a:ext cx="274332" cy="25391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62A06292-2438-C348-AADE-03181EDCAFC4}"/>
                  </a:ext>
                </a:extLst>
              </p:cNvPr>
              <p:cNvSpPr txBox="1"/>
              <p:nvPr/>
            </p:nvSpPr>
            <p:spPr>
              <a:xfrm>
                <a:off x="2225851" y="4415655"/>
                <a:ext cx="1027730" cy="626056"/>
              </a:xfrm>
              <a:prstGeom prst="rect">
                <a:avLst/>
              </a:prstGeom>
              <a:noFill/>
            </p:spPr>
            <p:txBody>
              <a:bodyPr wrap="none" rtlCol="0">
                <a:spAutoFit/>
              </a:bodyPr>
              <a:lstStyle/>
              <a:p>
                <a:pPr algn="ctr"/>
                <a:r>
                  <a:rPr lang="en-US" sz="1100" b="1" dirty="0">
                    <a:solidFill>
                      <a:schemeClr val="accent1"/>
                    </a:solidFill>
                  </a:rPr>
                  <a:t>Non-T1D</a:t>
                </a:r>
              </a:p>
              <a:p>
                <a:pPr algn="ctr"/>
                <a:r>
                  <a:rPr lang="en-US" sz="1100" b="1" dirty="0">
                    <a:solidFill>
                      <a:schemeClr val="accent1"/>
                    </a:solidFill>
                  </a:rPr>
                  <a:t>51</a:t>
                </a:r>
              </a:p>
            </p:txBody>
          </p:sp>
          <p:sp>
            <p:nvSpPr>
              <p:cNvPr id="75" name="TextBox 74">
                <a:extLst>
                  <a:ext uri="{FF2B5EF4-FFF2-40B4-BE49-F238E27FC236}">
                    <a16:creationId xmlns:a16="http://schemas.microsoft.com/office/drawing/2014/main" id="{5BF3E869-9E35-2E4C-B1D5-0C2EF8B10A09}"/>
                  </a:ext>
                </a:extLst>
              </p:cNvPr>
              <p:cNvSpPr txBox="1"/>
              <p:nvPr/>
            </p:nvSpPr>
            <p:spPr>
              <a:xfrm>
                <a:off x="1772694" y="4411004"/>
                <a:ext cx="607914" cy="626056"/>
              </a:xfrm>
              <a:prstGeom prst="rect">
                <a:avLst/>
              </a:prstGeom>
              <a:noFill/>
            </p:spPr>
            <p:txBody>
              <a:bodyPr wrap="none" rtlCol="0">
                <a:spAutoFit/>
              </a:bodyPr>
              <a:lstStyle/>
              <a:p>
                <a:pPr algn="ctr"/>
                <a:r>
                  <a:rPr lang="en-US" sz="1100" b="1" dirty="0">
                    <a:solidFill>
                      <a:srgbClr val="FF0000"/>
                    </a:solidFill>
                  </a:rPr>
                  <a:t>T1D</a:t>
                </a:r>
              </a:p>
              <a:p>
                <a:pPr algn="ctr"/>
                <a:r>
                  <a:rPr lang="en-US" sz="1100" b="1" dirty="0">
                    <a:solidFill>
                      <a:srgbClr val="FF0000"/>
                    </a:solidFill>
                  </a:rPr>
                  <a:t>107</a:t>
                </a:r>
              </a:p>
            </p:txBody>
          </p:sp>
        </p:grpSp>
        <p:grpSp>
          <p:nvGrpSpPr>
            <p:cNvPr id="52" name="Group 51">
              <a:extLst>
                <a:ext uri="{FF2B5EF4-FFF2-40B4-BE49-F238E27FC236}">
                  <a16:creationId xmlns:a16="http://schemas.microsoft.com/office/drawing/2014/main" id="{526A5FB2-8C0B-7E4D-92CA-80619FE44CCF}"/>
                </a:ext>
              </a:extLst>
            </p:cNvPr>
            <p:cNvGrpSpPr/>
            <p:nvPr/>
          </p:nvGrpSpPr>
          <p:grpSpPr>
            <a:xfrm>
              <a:off x="9875856" y="5689169"/>
              <a:ext cx="1033998" cy="430888"/>
              <a:chOff x="3066074" y="4353600"/>
              <a:chExt cx="1512837" cy="626058"/>
            </a:xfrm>
          </p:grpSpPr>
          <p:sp>
            <p:nvSpPr>
              <p:cNvPr id="71" name="TextBox 70">
                <a:extLst>
                  <a:ext uri="{FF2B5EF4-FFF2-40B4-BE49-F238E27FC236}">
                    <a16:creationId xmlns:a16="http://schemas.microsoft.com/office/drawing/2014/main" id="{3C57EFF4-9697-D246-9CDB-E5CF82195718}"/>
                  </a:ext>
                </a:extLst>
              </p:cNvPr>
              <p:cNvSpPr txBox="1"/>
              <p:nvPr/>
            </p:nvSpPr>
            <p:spPr>
              <a:xfrm>
                <a:off x="3551178" y="4353600"/>
                <a:ext cx="1027733" cy="626055"/>
              </a:xfrm>
              <a:prstGeom prst="rect">
                <a:avLst/>
              </a:prstGeom>
              <a:noFill/>
            </p:spPr>
            <p:txBody>
              <a:bodyPr wrap="none" rtlCol="0">
                <a:spAutoFit/>
              </a:bodyPr>
              <a:lstStyle/>
              <a:p>
                <a:pPr algn="ctr"/>
                <a:r>
                  <a:rPr lang="en-US" sz="1100" b="1" dirty="0">
                    <a:solidFill>
                      <a:schemeClr val="accent1"/>
                    </a:solidFill>
                  </a:rPr>
                  <a:t>Non-T1D</a:t>
                </a:r>
              </a:p>
              <a:p>
                <a:pPr algn="ctr"/>
                <a:r>
                  <a:rPr lang="en-US" sz="1100" b="1" dirty="0">
                    <a:solidFill>
                      <a:schemeClr val="accent1"/>
                    </a:solidFill>
                  </a:rPr>
                  <a:t>50</a:t>
                </a:r>
              </a:p>
            </p:txBody>
          </p:sp>
          <p:sp>
            <p:nvSpPr>
              <p:cNvPr id="72" name="TextBox 71">
                <a:extLst>
                  <a:ext uri="{FF2B5EF4-FFF2-40B4-BE49-F238E27FC236}">
                    <a16:creationId xmlns:a16="http://schemas.microsoft.com/office/drawing/2014/main" id="{275FCC99-1A19-374C-ABC8-845D12C924D2}"/>
                  </a:ext>
                </a:extLst>
              </p:cNvPr>
              <p:cNvSpPr txBox="1"/>
              <p:nvPr/>
            </p:nvSpPr>
            <p:spPr>
              <a:xfrm>
                <a:off x="3066074" y="4353602"/>
                <a:ext cx="607914" cy="626056"/>
              </a:xfrm>
              <a:prstGeom prst="rect">
                <a:avLst/>
              </a:prstGeom>
              <a:noFill/>
            </p:spPr>
            <p:txBody>
              <a:bodyPr wrap="none" rtlCol="0">
                <a:spAutoFit/>
              </a:bodyPr>
              <a:lstStyle/>
              <a:p>
                <a:pPr algn="ctr"/>
                <a:r>
                  <a:rPr lang="en-US" sz="1100" b="1" dirty="0">
                    <a:solidFill>
                      <a:srgbClr val="FF0000"/>
                    </a:solidFill>
                  </a:rPr>
                  <a:t>T1D</a:t>
                </a:r>
              </a:p>
              <a:p>
                <a:pPr algn="ctr"/>
                <a:r>
                  <a:rPr lang="en-US" sz="1100" b="1" dirty="0">
                    <a:solidFill>
                      <a:srgbClr val="FF0000"/>
                    </a:solidFill>
                  </a:rPr>
                  <a:t>90</a:t>
                </a:r>
              </a:p>
            </p:txBody>
          </p:sp>
        </p:grpSp>
        <p:grpSp>
          <p:nvGrpSpPr>
            <p:cNvPr id="53" name="Group 52">
              <a:extLst>
                <a:ext uri="{FF2B5EF4-FFF2-40B4-BE49-F238E27FC236}">
                  <a16:creationId xmlns:a16="http://schemas.microsoft.com/office/drawing/2014/main" id="{C1ACD91C-2ACA-4944-A809-326FD7092C3D}"/>
                </a:ext>
              </a:extLst>
            </p:cNvPr>
            <p:cNvGrpSpPr/>
            <p:nvPr/>
          </p:nvGrpSpPr>
          <p:grpSpPr>
            <a:xfrm>
              <a:off x="6362518" y="3318252"/>
              <a:ext cx="4360299" cy="2342767"/>
              <a:chOff x="2203230" y="658260"/>
              <a:chExt cx="7449469" cy="3990061"/>
            </a:xfrm>
          </p:grpSpPr>
          <p:grpSp>
            <p:nvGrpSpPr>
              <p:cNvPr id="54" name="Group 53">
                <a:extLst>
                  <a:ext uri="{FF2B5EF4-FFF2-40B4-BE49-F238E27FC236}">
                    <a16:creationId xmlns:a16="http://schemas.microsoft.com/office/drawing/2014/main" id="{4B18A0DC-49AA-DC4E-A771-CEECBE4C368C}"/>
                  </a:ext>
                </a:extLst>
              </p:cNvPr>
              <p:cNvGrpSpPr/>
              <p:nvPr/>
            </p:nvGrpSpPr>
            <p:grpSpPr>
              <a:xfrm>
                <a:off x="2203230" y="1074572"/>
                <a:ext cx="7449469" cy="3573749"/>
                <a:chOff x="-932048" y="726395"/>
                <a:chExt cx="7449469" cy="3573749"/>
              </a:xfrm>
            </p:grpSpPr>
            <p:pic>
              <p:nvPicPr>
                <p:cNvPr id="56" name="Picture 2" descr="esultado de imagen para pregnant draw">
                  <a:extLst>
                    <a:ext uri="{FF2B5EF4-FFF2-40B4-BE49-F238E27FC236}">
                      <a16:creationId xmlns:a16="http://schemas.microsoft.com/office/drawing/2014/main" id="{3263BBA5-9C65-944D-9876-CA17B6716A4E}"/>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92660" y="1239336"/>
                  <a:ext cx="1266360" cy="133301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descr="esultado de imagen para pregnant draw">
                  <a:extLst>
                    <a:ext uri="{FF2B5EF4-FFF2-40B4-BE49-F238E27FC236}">
                      <a16:creationId xmlns:a16="http://schemas.microsoft.com/office/drawing/2014/main" id="{31F8B711-D974-EF46-9DDD-AEB340D34B67}"/>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130135" y="1237256"/>
                  <a:ext cx="1263500" cy="1330000"/>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8529AEEB-EB3B-3140-BE75-DD80F7801436}"/>
                    </a:ext>
                  </a:extLst>
                </p:cNvPr>
                <p:cNvSpPr txBox="1"/>
                <p:nvPr/>
              </p:nvSpPr>
              <p:spPr>
                <a:xfrm>
                  <a:off x="1402727" y="808725"/>
                  <a:ext cx="968120" cy="497978"/>
                </a:xfrm>
                <a:prstGeom prst="rect">
                  <a:avLst/>
                </a:prstGeom>
                <a:noFill/>
              </p:spPr>
              <p:txBody>
                <a:bodyPr wrap="square" rtlCol="0">
                  <a:spAutoFit/>
                </a:bodyPr>
                <a:lstStyle/>
                <a:p>
                  <a:r>
                    <a:rPr lang="en-US" sz="1300" b="1" dirty="0">
                      <a:solidFill>
                        <a:srgbClr val="FF0000"/>
                      </a:solidFill>
                    </a:rPr>
                    <a:t>T1D</a:t>
                  </a:r>
                </a:p>
              </p:txBody>
            </p:sp>
            <p:sp>
              <p:nvSpPr>
                <p:cNvPr id="59" name="TextBox 58">
                  <a:extLst>
                    <a:ext uri="{FF2B5EF4-FFF2-40B4-BE49-F238E27FC236}">
                      <a16:creationId xmlns:a16="http://schemas.microsoft.com/office/drawing/2014/main" id="{07230D04-26A6-9446-87CE-F85CFA42467D}"/>
                    </a:ext>
                  </a:extLst>
                </p:cNvPr>
                <p:cNvSpPr txBox="1"/>
                <p:nvPr/>
              </p:nvSpPr>
              <p:spPr>
                <a:xfrm>
                  <a:off x="2857774" y="822559"/>
                  <a:ext cx="1351687" cy="497978"/>
                </a:xfrm>
                <a:prstGeom prst="rect">
                  <a:avLst/>
                </a:prstGeom>
                <a:noFill/>
              </p:spPr>
              <p:txBody>
                <a:bodyPr wrap="square" rtlCol="0">
                  <a:spAutoFit/>
                </a:bodyPr>
                <a:lstStyle/>
                <a:p>
                  <a:r>
                    <a:rPr lang="en-US" sz="1300" b="1" dirty="0">
                      <a:solidFill>
                        <a:schemeClr val="accent1"/>
                      </a:solidFill>
                    </a:rPr>
                    <a:t>Non-T1D</a:t>
                  </a:r>
                </a:p>
              </p:txBody>
            </p:sp>
            <p:grpSp>
              <p:nvGrpSpPr>
                <p:cNvPr id="60" name="Group 59">
                  <a:extLst>
                    <a:ext uri="{FF2B5EF4-FFF2-40B4-BE49-F238E27FC236}">
                      <a16:creationId xmlns:a16="http://schemas.microsoft.com/office/drawing/2014/main" id="{B79BB8A6-335F-314E-8632-C960630ACEF1}"/>
                    </a:ext>
                  </a:extLst>
                </p:cNvPr>
                <p:cNvGrpSpPr/>
                <p:nvPr/>
              </p:nvGrpSpPr>
              <p:grpSpPr>
                <a:xfrm>
                  <a:off x="-932048" y="3236029"/>
                  <a:ext cx="7449469" cy="1064115"/>
                  <a:chOff x="-762090" y="3381230"/>
                  <a:chExt cx="5249871" cy="1533878"/>
                </a:xfrm>
              </p:grpSpPr>
              <p:cxnSp>
                <p:nvCxnSpPr>
                  <p:cNvPr id="65" name="Straight Arrow Connector 64">
                    <a:extLst>
                      <a:ext uri="{FF2B5EF4-FFF2-40B4-BE49-F238E27FC236}">
                        <a16:creationId xmlns:a16="http://schemas.microsoft.com/office/drawing/2014/main" id="{A4F70771-3E5D-4244-8D2D-B02F70D967D2}"/>
                      </a:ext>
                    </a:extLst>
                  </p:cNvPr>
                  <p:cNvCxnSpPr>
                    <a:cxnSpLocks/>
                    <a:stCxn id="64" idx="2"/>
                    <a:endCxn id="69" idx="0"/>
                  </p:cNvCxnSpPr>
                  <p:nvPr/>
                </p:nvCxnSpPr>
                <p:spPr>
                  <a:xfrm flipH="1">
                    <a:off x="-373958" y="3381230"/>
                    <a:ext cx="2294211" cy="8081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FC2C60B4-451B-474E-9915-E2F1B6EA39DA}"/>
                      </a:ext>
                    </a:extLst>
                  </p:cNvPr>
                  <p:cNvCxnSpPr>
                    <a:cxnSpLocks/>
                    <a:stCxn id="64" idx="2"/>
                    <a:endCxn id="70" idx="0"/>
                  </p:cNvCxnSpPr>
                  <p:nvPr/>
                </p:nvCxnSpPr>
                <p:spPr>
                  <a:xfrm flipH="1">
                    <a:off x="1894566" y="3381230"/>
                    <a:ext cx="25686" cy="8538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8158D59-0CD0-FA41-BB01-BD37B7220FC5}"/>
                      </a:ext>
                    </a:extLst>
                  </p:cNvPr>
                  <p:cNvCxnSpPr>
                    <a:cxnSpLocks/>
                    <a:stCxn id="64" idx="2"/>
                  </p:cNvCxnSpPr>
                  <p:nvPr/>
                </p:nvCxnSpPr>
                <p:spPr>
                  <a:xfrm>
                    <a:off x="1920252" y="3381230"/>
                    <a:ext cx="2326050" cy="8295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DB023A37-EA96-0C43-A78D-C48A20EC6205}"/>
                      </a:ext>
                    </a:extLst>
                  </p:cNvPr>
                  <p:cNvSpPr/>
                  <p:nvPr/>
                </p:nvSpPr>
                <p:spPr>
                  <a:xfrm>
                    <a:off x="3616946" y="4210816"/>
                    <a:ext cx="870835" cy="680034"/>
                  </a:xfrm>
                  <a:prstGeom prst="rect">
                    <a:avLst/>
                  </a:prstGeom>
                </p:spPr>
                <p:txBody>
                  <a:bodyPr wrap="none">
                    <a:spAutoFit/>
                  </a:bodyPr>
                  <a:lstStyle/>
                  <a:p>
                    <a:r>
                      <a:rPr lang="en-US" sz="1200" b="1" dirty="0"/>
                      <a:t>T3 = 139</a:t>
                    </a:r>
                  </a:p>
                </p:txBody>
              </p:sp>
              <p:sp>
                <p:nvSpPr>
                  <p:cNvPr id="69" name="Rectangle 68">
                    <a:extLst>
                      <a:ext uri="{FF2B5EF4-FFF2-40B4-BE49-F238E27FC236}">
                        <a16:creationId xmlns:a16="http://schemas.microsoft.com/office/drawing/2014/main" id="{34BEDC48-7020-E244-A91B-D947E541527C}"/>
                      </a:ext>
                    </a:extLst>
                  </p:cNvPr>
                  <p:cNvSpPr/>
                  <p:nvPr/>
                </p:nvSpPr>
                <p:spPr>
                  <a:xfrm>
                    <a:off x="-762090" y="4189382"/>
                    <a:ext cx="776263" cy="680035"/>
                  </a:xfrm>
                  <a:prstGeom prst="rect">
                    <a:avLst/>
                  </a:prstGeom>
                </p:spPr>
                <p:txBody>
                  <a:bodyPr wrap="none">
                    <a:spAutoFit/>
                  </a:bodyPr>
                  <a:lstStyle/>
                  <a:p>
                    <a:r>
                      <a:rPr lang="en-US" sz="1200" b="1" dirty="0"/>
                      <a:t>T1 = 56</a:t>
                    </a:r>
                  </a:p>
                </p:txBody>
              </p:sp>
              <p:sp>
                <p:nvSpPr>
                  <p:cNvPr id="70" name="Rectangle 69">
                    <a:extLst>
                      <a:ext uri="{FF2B5EF4-FFF2-40B4-BE49-F238E27FC236}">
                        <a16:creationId xmlns:a16="http://schemas.microsoft.com/office/drawing/2014/main" id="{FD888A48-C147-FA49-B233-0E5323AC96FE}"/>
                      </a:ext>
                    </a:extLst>
                  </p:cNvPr>
                  <p:cNvSpPr/>
                  <p:nvPr/>
                </p:nvSpPr>
                <p:spPr>
                  <a:xfrm>
                    <a:off x="1459148" y="4235074"/>
                    <a:ext cx="870835" cy="680034"/>
                  </a:xfrm>
                  <a:prstGeom prst="rect">
                    <a:avLst/>
                  </a:prstGeom>
                </p:spPr>
                <p:txBody>
                  <a:bodyPr wrap="none">
                    <a:spAutoFit/>
                  </a:bodyPr>
                  <a:lstStyle/>
                  <a:p>
                    <a:r>
                      <a:rPr lang="en-US" sz="1200" b="1" dirty="0"/>
                      <a:t>T2 = 159</a:t>
                    </a:r>
                  </a:p>
                </p:txBody>
              </p:sp>
            </p:grpSp>
            <p:sp>
              <p:nvSpPr>
                <p:cNvPr id="61" name="TextBox 60">
                  <a:extLst>
                    <a:ext uri="{FF2B5EF4-FFF2-40B4-BE49-F238E27FC236}">
                      <a16:creationId xmlns:a16="http://schemas.microsoft.com/office/drawing/2014/main" id="{91FB233B-D1C5-E540-8425-4AE4879E226C}"/>
                    </a:ext>
                  </a:extLst>
                </p:cNvPr>
                <p:cNvSpPr txBox="1"/>
                <p:nvPr/>
              </p:nvSpPr>
              <p:spPr>
                <a:xfrm>
                  <a:off x="3268063" y="2424475"/>
                  <a:ext cx="1015185" cy="471768"/>
                </a:xfrm>
                <a:prstGeom prst="rect">
                  <a:avLst/>
                </a:prstGeom>
                <a:noFill/>
              </p:spPr>
              <p:txBody>
                <a:bodyPr wrap="square" rtlCol="0">
                  <a:spAutoFit/>
                </a:bodyPr>
                <a:lstStyle/>
                <a:p>
                  <a:r>
                    <a:rPr lang="en-US" sz="1200" b="1" dirty="0">
                      <a:solidFill>
                        <a:schemeClr val="accent1"/>
                      </a:solidFill>
                    </a:rPr>
                    <a:t>n= 51</a:t>
                  </a:r>
                </a:p>
              </p:txBody>
            </p:sp>
            <p:sp>
              <p:nvSpPr>
                <p:cNvPr id="62" name="TextBox 61">
                  <a:extLst>
                    <a:ext uri="{FF2B5EF4-FFF2-40B4-BE49-F238E27FC236}">
                      <a16:creationId xmlns:a16="http://schemas.microsoft.com/office/drawing/2014/main" id="{39E735B8-784B-5740-A9B2-2128539F6530}"/>
                    </a:ext>
                  </a:extLst>
                </p:cNvPr>
                <p:cNvSpPr txBox="1"/>
                <p:nvPr/>
              </p:nvSpPr>
              <p:spPr>
                <a:xfrm>
                  <a:off x="1281084" y="2429568"/>
                  <a:ext cx="1065705" cy="471768"/>
                </a:xfrm>
                <a:prstGeom prst="rect">
                  <a:avLst/>
                </a:prstGeom>
                <a:noFill/>
              </p:spPr>
              <p:txBody>
                <a:bodyPr wrap="square" rtlCol="0">
                  <a:spAutoFit/>
                </a:bodyPr>
                <a:lstStyle/>
                <a:p>
                  <a:r>
                    <a:rPr lang="en-US" sz="1200" b="1" dirty="0">
                      <a:solidFill>
                        <a:srgbClr val="FF0000"/>
                      </a:solidFill>
                    </a:rPr>
                    <a:t>n= 94</a:t>
                  </a:r>
                </a:p>
              </p:txBody>
            </p:sp>
            <p:sp>
              <p:nvSpPr>
                <p:cNvPr id="63" name="Rounded Rectangle 62">
                  <a:extLst>
                    <a:ext uri="{FF2B5EF4-FFF2-40B4-BE49-F238E27FC236}">
                      <a16:creationId xmlns:a16="http://schemas.microsoft.com/office/drawing/2014/main" id="{54FDC045-47D2-524D-8DCA-CB082932B105}"/>
                    </a:ext>
                  </a:extLst>
                </p:cNvPr>
                <p:cNvSpPr/>
                <p:nvPr/>
              </p:nvSpPr>
              <p:spPr>
                <a:xfrm>
                  <a:off x="1080832" y="726395"/>
                  <a:ext cx="3360425" cy="2458821"/>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64" name="TextBox 63">
                  <a:extLst>
                    <a:ext uri="{FF2B5EF4-FFF2-40B4-BE49-F238E27FC236}">
                      <a16:creationId xmlns:a16="http://schemas.microsoft.com/office/drawing/2014/main" id="{88D0F7EF-106F-5B48-BA66-1C58E606EBC8}"/>
                    </a:ext>
                  </a:extLst>
                </p:cNvPr>
                <p:cNvSpPr txBox="1"/>
                <p:nvPr/>
              </p:nvSpPr>
              <p:spPr>
                <a:xfrm>
                  <a:off x="1624829" y="2764260"/>
                  <a:ext cx="2498632" cy="471768"/>
                </a:xfrm>
                <a:prstGeom prst="rect">
                  <a:avLst/>
                </a:prstGeom>
                <a:noFill/>
              </p:spPr>
              <p:txBody>
                <a:bodyPr wrap="square" rtlCol="0">
                  <a:spAutoFit/>
                </a:bodyPr>
                <a:lstStyle/>
                <a:p>
                  <a:r>
                    <a:rPr lang="en-US" sz="1200" b="1" dirty="0"/>
                    <a:t>Total=354 samples</a:t>
                  </a:r>
                </a:p>
              </p:txBody>
            </p:sp>
          </p:grpSp>
          <p:sp>
            <p:nvSpPr>
              <p:cNvPr id="55" name="TextBox 54">
                <a:extLst>
                  <a:ext uri="{FF2B5EF4-FFF2-40B4-BE49-F238E27FC236}">
                    <a16:creationId xmlns:a16="http://schemas.microsoft.com/office/drawing/2014/main" id="{0867A905-44DF-D14D-BDDE-8AA85CD3CECB}"/>
                  </a:ext>
                </a:extLst>
              </p:cNvPr>
              <p:cNvSpPr txBox="1"/>
              <p:nvPr/>
            </p:nvSpPr>
            <p:spPr>
              <a:xfrm>
                <a:off x="4935502" y="658260"/>
                <a:ext cx="2734913" cy="524188"/>
              </a:xfrm>
              <a:prstGeom prst="rect">
                <a:avLst/>
              </a:prstGeom>
              <a:noFill/>
            </p:spPr>
            <p:txBody>
              <a:bodyPr wrap="square" rtlCol="0">
                <a:spAutoFit/>
              </a:bodyPr>
              <a:lstStyle/>
              <a:p>
                <a:r>
                  <a:rPr lang="en-US" sz="1400" b="1" i="1" dirty="0"/>
                  <a:t>145 Pregnancies</a:t>
                </a:r>
              </a:p>
            </p:txBody>
          </p:sp>
        </p:grpSp>
        <p:cxnSp>
          <p:nvCxnSpPr>
            <p:cNvPr id="83" name="Straight Arrow Connector 82">
              <a:extLst>
                <a:ext uri="{FF2B5EF4-FFF2-40B4-BE49-F238E27FC236}">
                  <a16:creationId xmlns:a16="http://schemas.microsoft.com/office/drawing/2014/main" id="{96D64242-B5A9-D74E-A69A-687425AAB371}"/>
                </a:ext>
              </a:extLst>
            </p:cNvPr>
            <p:cNvCxnSpPr>
              <a:cxnSpLocks/>
            </p:cNvCxnSpPr>
            <p:nvPr/>
          </p:nvCxnSpPr>
          <p:spPr>
            <a:xfrm flipH="1">
              <a:off x="10119910" y="5572878"/>
              <a:ext cx="205338" cy="1747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0DF48BEF-DAA2-3246-A9F8-47D443492DD2}"/>
                </a:ext>
              </a:extLst>
            </p:cNvPr>
            <p:cNvCxnSpPr>
              <a:cxnSpLocks/>
            </p:cNvCxnSpPr>
            <p:nvPr/>
          </p:nvCxnSpPr>
          <p:spPr>
            <a:xfrm>
              <a:off x="10325248" y="5572878"/>
              <a:ext cx="187501" cy="17475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23A57933-0896-5E4A-AD67-055BD646BA8D}"/>
                </a:ext>
              </a:extLst>
            </p:cNvPr>
            <p:cNvSpPr/>
            <p:nvPr/>
          </p:nvSpPr>
          <p:spPr>
            <a:xfrm>
              <a:off x="5904942" y="407039"/>
              <a:ext cx="5566041" cy="292650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2CCC7437-EE60-BB42-83E3-DC47E25F4E11}"/>
                </a:ext>
              </a:extLst>
            </p:cNvPr>
            <p:cNvSpPr/>
            <p:nvPr/>
          </p:nvSpPr>
          <p:spPr>
            <a:xfrm>
              <a:off x="5899784" y="3333242"/>
              <a:ext cx="5566041" cy="290773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TextBox 98">
              <a:extLst>
                <a:ext uri="{FF2B5EF4-FFF2-40B4-BE49-F238E27FC236}">
                  <a16:creationId xmlns:a16="http://schemas.microsoft.com/office/drawing/2014/main" id="{19CC6792-1890-4B46-A6B8-54F8B2B06B92}"/>
                </a:ext>
              </a:extLst>
            </p:cNvPr>
            <p:cNvSpPr txBox="1"/>
            <p:nvPr/>
          </p:nvSpPr>
          <p:spPr>
            <a:xfrm>
              <a:off x="5899784" y="405531"/>
              <a:ext cx="354107" cy="369332"/>
            </a:xfrm>
            <a:prstGeom prst="rect">
              <a:avLst/>
            </a:prstGeom>
            <a:noFill/>
          </p:spPr>
          <p:txBody>
            <a:bodyPr wrap="square" rtlCol="0">
              <a:spAutoFit/>
            </a:bodyPr>
            <a:lstStyle/>
            <a:p>
              <a:r>
                <a:rPr lang="en-US" dirty="0"/>
                <a:t>A</a:t>
              </a:r>
            </a:p>
          </p:txBody>
        </p:sp>
        <p:sp>
          <p:nvSpPr>
            <p:cNvPr id="100" name="TextBox 99">
              <a:extLst>
                <a:ext uri="{FF2B5EF4-FFF2-40B4-BE49-F238E27FC236}">
                  <a16:creationId xmlns:a16="http://schemas.microsoft.com/office/drawing/2014/main" id="{8DFCBFC9-42A7-C740-B2ED-6DDEC71CEDC2}"/>
                </a:ext>
              </a:extLst>
            </p:cNvPr>
            <p:cNvSpPr txBox="1"/>
            <p:nvPr/>
          </p:nvSpPr>
          <p:spPr>
            <a:xfrm>
              <a:off x="5949020" y="3333542"/>
              <a:ext cx="345173" cy="369332"/>
            </a:xfrm>
            <a:prstGeom prst="rect">
              <a:avLst/>
            </a:prstGeom>
            <a:noFill/>
          </p:spPr>
          <p:txBody>
            <a:bodyPr wrap="square" rtlCol="0">
              <a:spAutoFit/>
            </a:bodyPr>
            <a:lstStyle/>
            <a:p>
              <a:r>
                <a:rPr lang="en-US" dirty="0"/>
                <a:t>B</a:t>
              </a:r>
            </a:p>
          </p:txBody>
        </p:sp>
      </p:grpSp>
    </p:spTree>
    <p:extLst>
      <p:ext uri="{BB962C8B-B14F-4D97-AF65-F5344CB8AC3E}">
        <p14:creationId xmlns:p14="http://schemas.microsoft.com/office/powerpoint/2010/main" val="3082734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C4BC10-C77B-C44A-A8A1-0BA237971984}"/>
              </a:ext>
            </a:extLst>
          </p:cNvPr>
          <p:cNvSpPr txBox="1"/>
          <p:nvPr/>
        </p:nvSpPr>
        <p:spPr>
          <a:xfrm>
            <a:off x="1501330" y="5486995"/>
            <a:ext cx="9367898" cy="646331"/>
          </a:xfrm>
          <a:prstGeom prst="rect">
            <a:avLst/>
          </a:prstGeom>
          <a:noFill/>
        </p:spPr>
        <p:txBody>
          <a:bodyPr wrap="square" rtlCol="0">
            <a:spAutoFit/>
          </a:bodyPr>
          <a:lstStyle/>
          <a:p>
            <a:pPr algn="just"/>
            <a:r>
              <a:rPr lang="en-US" dirty="0"/>
              <a:t>Figure S2. Firmicutes/Bacteroidetes phylum ratio </a:t>
            </a:r>
            <a:r>
              <a:rPr lang="en-US" dirty="0">
                <a:solidFill>
                  <a:srgbClr val="000000"/>
                </a:solidFill>
                <a:latin typeface="Calibri" panose="020F0502020204030204" pitchFamily="34" charset="0"/>
                <a:ea typeface="Times New Roman" pitchFamily="2" charset="0"/>
                <a:cs typeface="Times New Roman" pitchFamily="2" charset="0"/>
              </a:rPr>
              <a:t>(mean ± SEM)</a:t>
            </a:r>
            <a:r>
              <a:rPr lang="en-US" dirty="0"/>
              <a:t> in non-T1D and T1D women across pregnancy, based on WMS data. </a:t>
            </a:r>
            <a:endParaRPr lang="en-US" dirty="0">
              <a:solidFill>
                <a:srgbClr val="FF0000"/>
              </a:solidFill>
            </a:endParaRPr>
          </a:p>
        </p:txBody>
      </p:sp>
      <p:grpSp>
        <p:nvGrpSpPr>
          <p:cNvPr id="3" name="Group 2">
            <a:extLst>
              <a:ext uri="{FF2B5EF4-FFF2-40B4-BE49-F238E27FC236}">
                <a16:creationId xmlns:a16="http://schemas.microsoft.com/office/drawing/2014/main" id="{A5F35A5A-237C-BE4C-82F7-0FB14EC1D5C0}"/>
              </a:ext>
            </a:extLst>
          </p:cNvPr>
          <p:cNvGrpSpPr/>
          <p:nvPr/>
        </p:nvGrpSpPr>
        <p:grpSpPr>
          <a:xfrm>
            <a:off x="2118768" y="849572"/>
            <a:ext cx="8364448" cy="4532501"/>
            <a:chOff x="2118768" y="849572"/>
            <a:chExt cx="8364448" cy="4532501"/>
          </a:xfrm>
        </p:grpSpPr>
        <p:grpSp>
          <p:nvGrpSpPr>
            <p:cNvPr id="14" name="Group 13">
              <a:extLst>
                <a:ext uri="{FF2B5EF4-FFF2-40B4-BE49-F238E27FC236}">
                  <a16:creationId xmlns:a16="http://schemas.microsoft.com/office/drawing/2014/main" id="{61B6A94A-0990-BF4A-9C9C-0DA04A01CAA4}"/>
                </a:ext>
              </a:extLst>
            </p:cNvPr>
            <p:cNvGrpSpPr/>
            <p:nvPr/>
          </p:nvGrpSpPr>
          <p:grpSpPr>
            <a:xfrm>
              <a:off x="2118768" y="849572"/>
              <a:ext cx="8338760" cy="4532501"/>
              <a:chOff x="2118768" y="849572"/>
              <a:chExt cx="8338760" cy="4532501"/>
            </a:xfrm>
          </p:grpSpPr>
          <p:pic>
            <p:nvPicPr>
              <p:cNvPr id="6" name="Picture 5">
                <a:extLst>
                  <a:ext uri="{FF2B5EF4-FFF2-40B4-BE49-F238E27FC236}">
                    <a16:creationId xmlns:a16="http://schemas.microsoft.com/office/drawing/2014/main" id="{C3BE8160-801F-BB49-B0F1-7BCB3C7EF73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15219"/>
              <a:stretch/>
            </p:blipFill>
            <p:spPr>
              <a:xfrm>
                <a:off x="2489580" y="849572"/>
                <a:ext cx="6266494" cy="4223657"/>
              </a:xfrm>
              <a:prstGeom prst="rect">
                <a:avLst/>
              </a:prstGeom>
            </p:spPr>
          </p:pic>
          <p:sp>
            <p:nvSpPr>
              <p:cNvPr id="7" name="TextBox 6">
                <a:extLst>
                  <a:ext uri="{FF2B5EF4-FFF2-40B4-BE49-F238E27FC236}">
                    <a16:creationId xmlns:a16="http://schemas.microsoft.com/office/drawing/2014/main" id="{7AF21F38-EF5A-7C44-ADC4-9BA9722B3367}"/>
                  </a:ext>
                </a:extLst>
              </p:cNvPr>
              <p:cNvSpPr txBox="1"/>
              <p:nvPr/>
            </p:nvSpPr>
            <p:spPr>
              <a:xfrm rot="16200000">
                <a:off x="789269" y="2698229"/>
                <a:ext cx="3028330" cy="369332"/>
              </a:xfrm>
              <a:prstGeom prst="rect">
                <a:avLst/>
              </a:prstGeom>
              <a:noFill/>
            </p:spPr>
            <p:txBody>
              <a:bodyPr wrap="none" rtlCol="0">
                <a:spAutoFit/>
              </a:bodyPr>
              <a:lstStyle/>
              <a:p>
                <a:r>
                  <a:rPr lang="en-US" dirty="0"/>
                  <a:t>Firmicutes/Bacteroidetes ratio</a:t>
                </a:r>
              </a:p>
            </p:txBody>
          </p:sp>
          <p:sp>
            <p:nvSpPr>
              <p:cNvPr id="8" name="TextBox 7">
                <a:extLst>
                  <a:ext uri="{FF2B5EF4-FFF2-40B4-BE49-F238E27FC236}">
                    <a16:creationId xmlns:a16="http://schemas.microsoft.com/office/drawing/2014/main" id="{237A580D-B131-A04D-979E-A5CDF36E7E90}"/>
                  </a:ext>
                </a:extLst>
              </p:cNvPr>
              <p:cNvSpPr txBox="1"/>
              <p:nvPr/>
            </p:nvSpPr>
            <p:spPr>
              <a:xfrm>
                <a:off x="3782291" y="5012741"/>
                <a:ext cx="413896" cy="369332"/>
              </a:xfrm>
              <a:prstGeom prst="rect">
                <a:avLst/>
              </a:prstGeom>
              <a:noFill/>
            </p:spPr>
            <p:txBody>
              <a:bodyPr wrap="none" rtlCol="0">
                <a:spAutoFit/>
              </a:bodyPr>
              <a:lstStyle/>
              <a:p>
                <a:r>
                  <a:rPr lang="en-US" dirty="0"/>
                  <a:t>T1</a:t>
                </a:r>
              </a:p>
            </p:txBody>
          </p:sp>
          <p:sp>
            <p:nvSpPr>
              <p:cNvPr id="9" name="TextBox 8">
                <a:extLst>
                  <a:ext uri="{FF2B5EF4-FFF2-40B4-BE49-F238E27FC236}">
                    <a16:creationId xmlns:a16="http://schemas.microsoft.com/office/drawing/2014/main" id="{BC499C38-E074-0C43-A64B-1B3D531B96D6}"/>
                  </a:ext>
                </a:extLst>
              </p:cNvPr>
              <p:cNvSpPr txBox="1"/>
              <p:nvPr/>
            </p:nvSpPr>
            <p:spPr>
              <a:xfrm>
                <a:off x="5545190" y="5012741"/>
                <a:ext cx="413896" cy="369332"/>
              </a:xfrm>
              <a:prstGeom prst="rect">
                <a:avLst/>
              </a:prstGeom>
              <a:noFill/>
            </p:spPr>
            <p:txBody>
              <a:bodyPr wrap="none" rtlCol="0">
                <a:spAutoFit/>
              </a:bodyPr>
              <a:lstStyle/>
              <a:p>
                <a:r>
                  <a:rPr lang="en-US" dirty="0"/>
                  <a:t>T2</a:t>
                </a:r>
              </a:p>
            </p:txBody>
          </p:sp>
          <p:sp>
            <p:nvSpPr>
              <p:cNvPr id="10" name="TextBox 9">
                <a:extLst>
                  <a:ext uri="{FF2B5EF4-FFF2-40B4-BE49-F238E27FC236}">
                    <a16:creationId xmlns:a16="http://schemas.microsoft.com/office/drawing/2014/main" id="{FE607D4C-D709-6E41-AB12-E7989448D9F0}"/>
                  </a:ext>
                </a:extLst>
              </p:cNvPr>
              <p:cNvSpPr txBox="1"/>
              <p:nvPr/>
            </p:nvSpPr>
            <p:spPr>
              <a:xfrm>
                <a:off x="7308089" y="5012741"/>
                <a:ext cx="413896" cy="369332"/>
              </a:xfrm>
              <a:prstGeom prst="rect">
                <a:avLst/>
              </a:prstGeom>
              <a:noFill/>
            </p:spPr>
            <p:txBody>
              <a:bodyPr wrap="none" rtlCol="0">
                <a:spAutoFit/>
              </a:bodyPr>
              <a:lstStyle/>
              <a:p>
                <a:r>
                  <a:rPr lang="en-US" dirty="0"/>
                  <a:t>T3</a:t>
                </a:r>
              </a:p>
            </p:txBody>
          </p:sp>
          <p:pic>
            <p:nvPicPr>
              <p:cNvPr id="11" name="Picture 10">
                <a:extLst>
                  <a:ext uri="{FF2B5EF4-FFF2-40B4-BE49-F238E27FC236}">
                    <a16:creationId xmlns:a16="http://schemas.microsoft.com/office/drawing/2014/main" id="{8474CB50-D841-134F-BC23-2E59C5F499F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84161" t="46223" b="48249"/>
              <a:stretch/>
            </p:blipFill>
            <p:spPr>
              <a:xfrm>
                <a:off x="8659089" y="1925782"/>
                <a:ext cx="1798439" cy="358682"/>
              </a:xfrm>
              <a:prstGeom prst="rect">
                <a:avLst/>
              </a:prstGeom>
            </p:spPr>
          </p:pic>
          <p:pic>
            <p:nvPicPr>
              <p:cNvPr id="12" name="Picture 11">
                <a:extLst>
                  <a:ext uri="{FF2B5EF4-FFF2-40B4-BE49-F238E27FC236}">
                    <a16:creationId xmlns:a16="http://schemas.microsoft.com/office/drawing/2014/main" id="{7679AADA-5FEB-C043-9200-36FE2A8E16E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84161" t="51078" b="41872"/>
              <a:stretch/>
            </p:blipFill>
            <p:spPr>
              <a:xfrm>
                <a:off x="8657610" y="1511791"/>
                <a:ext cx="1798439" cy="457393"/>
              </a:xfrm>
              <a:prstGeom prst="rect">
                <a:avLst/>
              </a:prstGeom>
            </p:spPr>
          </p:pic>
        </p:grpSp>
        <p:sp>
          <p:nvSpPr>
            <p:cNvPr id="2" name="TextBox 1">
              <a:extLst>
                <a:ext uri="{FF2B5EF4-FFF2-40B4-BE49-F238E27FC236}">
                  <a16:creationId xmlns:a16="http://schemas.microsoft.com/office/drawing/2014/main" id="{F4697D99-15B4-0647-B489-0EA75107761B}"/>
                </a:ext>
              </a:extLst>
            </p:cNvPr>
            <p:cNvSpPr txBox="1"/>
            <p:nvPr/>
          </p:nvSpPr>
          <p:spPr>
            <a:xfrm>
              <a:off x="8813246" y="1078579"/>
              <a:ext cx="1630575" cy="430887"/>
            </a:xfrm>
            <a:prstGeom prst="rect">
              <a:avLst/>
            </a:prstGeom>
            <a:noFill/>
          </p:spPr>
          <p:txBody>
            <a:bodyPr wrap="none" rtlCol="0">
              <a:spAutoFit/>
            </a:bodyPr>
            <a:lstStyle/>
            <a:p>
              <a:r>
                <a:rPr lang="en-US" sz="2200" b="1" dirty="0">
                  <a:latin typeface="Arial" panose="020B0604020202020204" pitchFamily="34" charset="0"/>
                  <a:cs typeface="Arial" panose="020B0604020202020204" pitchFamily="34" charset="0"/>
                </a:rPr>
                <a:t>T1D status</a:t>
              </a:r>
            </a:p>
          </p:txBody>
        </p:sp>
        <p:sp>
          <p:nvSpPr>
            <p:cNvPr id="16" name="TextBox 15">
              <a:extLst>
                <a:ext uri="{FF2B5EF4-FFF2-40B4-BE49-F238E27FC236}">
                  <a16:creationId xmlns:a16="http://schemas.microsoft.com/office/drawing/2014/main" id="{CEBB7E0A-0AF9-7D4B-BAFC-1EBE169B5B5B}"/>
                </a:ext>
              </a:extLst>
            </p:cNvPr>
            <p:cNvSpPr txBox="1"/>
            <p:nvPr/>
          </p:nvSpPr>
          <p:spPr>
            <a:xfrm>
              <a:off x="9258510" y="1525535"/>
              <a:ext cx="670376" cy="400110"/>
            </a:xfrm>
            <a:prstGeom prst="rect">
              <a:avLst/>
            </a:prstGeom>
            <a:solidFill>
              <a:schemeClr val="bg1"/>
            </a:solidFill>
          </p:spPr>
          <p:txBody>
            <a:bodyPr wrap="none" rtlCol="0">
              <a:spAutoFit/>
            </a:bodyPr>
            <a:lstStyle/>
            <a:p>
              <a:r>
                <a:rPr lang="en-US" sz="2000" dirty="0">
                  <a:latin typeface="Arial" panose="020B0604020202020204" pitchFamily="34" charset="0"/>
                  <a:cs typeface="Arial" panose="020B0604020202020204" pitchFamily="34" charset="0"/>
                </a:rPr>
                <a:t>T1D</a:t>
              </a:r>
            </a:p>
          </p:txBody>
        </p:sp>
        <p:sp>
          <p:nvSpPr>
            <p:cNvPr id="17" name="TextBox 16">
              <a:extLst>
                <a:ext uri="{FF2B5EF4-FFF2-40B4-BE49-F238E27FC236}">
                  <a16:creationId xmlns:a16="http://schemas.microsoft.com/office/drawing/2014/main" id="{2E58AB49-9CB0-CC4B-B61C-174D0A240DBA}"/>
                </a:ext>
              </a:extLst>
            </p:cNvPr>
            <p:cNvSpPr txBox="1"/>
            <p:nvPr/>
          </p:nvSpPr>
          <p:spPr>
            <a:xfrm>
              <a:off x="9256598" y="1855524"/>
              <a:ext cx="1226618" cy="400110"/>
            </a:xfrm>
            <a:prstGeom prst="rect">
              <a:avLst/>
            </a:prstGeom>
            <a:solidFill>
              <a:schemeClr val="bg1"/>
            </a:solidFill>
          </p:spPr>
          <p:txBody>
            <a:bodyPr wrap="none" rtlCol="0">
              <a:spAutoFit/>
            </a:bodyPr>
            <a:lstStyle/>
            <a:p>
              <a:r>
                <a:rPr lang="en-US" sz="2000" dirty="0">
                  <a:latin typeface="Arial" panose="020B0604020202020204" pitchFamily="34" charset="0"/>
                  <a:cs typeface="Arial" panose="020B0604020202020204" pitchFamily="34" charset="0"/>
                </a:rPr>
                <a:t>Non-T1D</a:t>
              </a:r>
            </a:p>
          </p:txBody>
        </p:sp>
      </p:grpSp>
    </p:spTree>
    <p:extLst>
      <p:ext uri="{BB962C8B-B14F-4D97-AF65-F5344CB8AC3E}">
        <p14:creationId xmlns:p14="http://schemas.microsoft.com/office/powerpoint/2010/main" val="2058593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0DC52C1B-BE2D-AB41-B17E-B156242895BA}"/>
              </a:ext>
            </a:extLst>
          </p:cNvPr>
          <p:cNvSpPr txBox="1"/>
          <p:nvPr/>
        </p:nvSpPr>
        <p:spPr>
          <a:xfrm>
            <a:off x="2630311" y="5733046"/>
            <a:ext cx="7122267" cy="584775"/>
          </a:xfrm>
          <a:prstGeom prst="rect">
            <a:avLst/>
          </a:prstGeom>
          <a:noFill/>
        </p:spPr>
        <p:txBody>
          <a:bodyPr wrap="square" rtlCol="0">
            <a:spAutoFit/>
          </a:bodyPr>
          <a:lstStyle/>
          <a:p>
            <a:r>
              <a:rPr lang="en-US" sz="1600" dirty="0"/>
              <a:t>Figure S3. Alpha diversity, by T1D status. A) across all trimesters, B) within trimester 1, C) within trimester 2 and D) within trimester 3. Red, T1D; blue, non-T1D.</a:t>
            </a:r>
            <a:endParaRPr lang="en-US" sz="1600" dirty="0">
              <a:solidFill>
                <a:srgbClr val="FF0000"/>
              </a:solidFill>
            </a:endParaRPr>
          </a:p>
        </p:txBody>
      </p:sp>
      <p:grpSp>
        <p:nvGrpSpPr>
          <p:cNvPr id="2" name="Group 1">
            <a:extLst>
              <a:ext uri="{FF2B5EF4-FFF2-40B4-BE49-F238E27FC236}">
                <a16:creationId xmlns:a16="http://schemas.microsoft.com/office/drawing/2014/main" id="{EF42F72E-C654-844E-9AA7-57B978B13CA3}"/>
              </a:ext>
            </a:extLst>
          </p:cNvPr>
          <p:cNvGrpSpPr/>
          <p:nvPr/>
        </p:nvGrpSpPr>
        <p:grpSpPr>
          <a:xfrm>
            <a:off x="2502825" y="764779"/>
            <a:ext cx="6895960" cy="4601672"/>
            <a:chOff x="3043152" y="515397"/>
            <a:chExt cx="6895960" cy="4601672"/>
          </a:xfrm>
        </p:grpSpPr>
        <p:sp>
          <p:nvSpPr>
            <p:cNvPr id="20" name="Rectangle 19">
              <a:extLst>
                <a:ext uri="{FF2B5EF4-FFF2-40B4-BE49-F238E27FC236}">
                  <a16:creationId xmlns:a16="http://schemas.microsoft.com/office/drawing/2014/main" id="{BA117D62-6BEC-7249-BDAE-88727F6D2F1D}"/>
                </a:ext>
              </a:extLst>
            </p:cNvPr>
            <p:cNvSpPr/>
            <p:nvPr/>
          </p:nvSpPr>
          <p:spPr>
            <a:xfrm>
              <a:off x="7530065" y="1608470"/>
              <a:ext cx="669980" cy="8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D3EFA83C-1548-9D4A-9A32-DB169974B0CE}"/>
                </a:ext>
              </a:extLst>
            </p:cNvPr>
            <p:cNvPicPr>
              <a:picLocks noChangeAspect="1"/>
            </p:cNvPicPr>
            <p:nvPr/>
          </p:nvPicPr>
          <p:blipFill>
            <a:blip r:embed="rId2"/>
            <a:stretch>
              <a:fillRect/>
            </a:stretch>
          </p:blipFill>
          <p:spPr>
            <a:xfrm>
              <a:off x="3043152" y="519763"/>
              <a:ext cx="6895960" cy="4597306"/>
            </a:xfrm>
            <a:prstGeom prst="rect">
              <a:avLst/>
            </a:prstGeom>
          </p:spPr>
        </p:pic>
        <p:sp>
          <p:nvSpPr>
            <p:cNvPr id="22" name="TextBox 21">
              <a:extLst>
                <a:ext uri="{FF2B5EF4-FFF2-40B4-BE49-F238E27FC236}">
                  <a16:creationId xmlns:a16="http://schemas.microsoft.com/office/drawing/2014/main" id="{67F1A0B3-B505-004F-ADA9-883093568297}"/>
                </a:ext>
              </a:extLst>
            </p:cNvPr>
            <p:cNvSpPr txBox="1"/>
            <p:nvPr/>
          </p:nvSpPr>
          <p:spPr>
            <a:xfrm>
              <a:off x="3043152" y="525026"/>
              <a:ext cx="317716" cy="369332"/>
            </a:xfrm>
            <a:prstGeom prst="rect">
              <a:avLst/>
            </a:prstGeom>
            <a:noFill/>
          </p:spPr>
          <p:txBody>
            <a:bodyPr wrap="none" rtlCol="0">
              <a:spAutoFit/>
            </a:bodyPr>
            <a:lstStyle/>
            <a:p>
              <a:r>
                <a:rPr lang="en-US" dirty="0"/>
                <a:t>A</a:t>
              </a:r>
            </a:p>
          </p:txBody>
        </p:sp>
        <p:sp>
          <p:nvSpPr>
            <p:cNvPr id="23" name="TextBox 22">
              <a:extLst>
                <a:ext uri="{FF2B5EF4-FFF2-40B4-BE49-F238E27FC236}">
                  <a16:creationId xmlns:a16="http://schemas.microsoft.com/office/drawing/2014/main" id="{AFDBD228-3C12-CB4C-9C0A-A7553E15B058}"/>
                </a:ext>
              </a:extLst>
            </p:cNvPr>
            <p:cNvSpPr txBox="1"/>
            <p:nvPr/>
          </p:nvSpPr>
          <p:spPr>
            <a:xfrm>
              <a:off x="3052770" y="2816233"/>
              <a:ext cx="308098" cy="369332"/>
            </a:xfrm>
            <a:prstGeom prst="rect">
              <a:avLst/>
            </a:prstGeom>
            <a:noFill/>
          </p:spPr>
          <p:txBody>
            <a:bodyPr wrap="none" rtlCol="0">
              <a:spAutoFit/>
            </a:bodyPr>
            <a:lstStyle/>
            <a:p>
              <a:r>
                <a:rPr lang="en-US" dirty="0"/>
                <a:t>C</a:t>
              </a:r>
            </a:p>
          </p:txBody>
        </p:sp>
        <p:sp>
          <p:nvSpPr>
            <p:cNvPr id="24" name="TextBox 23">
              <a:extLst>
                <a:ext uri="{FF2B5EF4-FFF2-40B4-BE49-F238E27FC236}">
                  <a16:creationId xmlns:a16="http://schemas.microsoft.com/office/drawing/2014/main" id="{509E69BC-E186-DB4B-A287-8C45E8B0BD27}"/>
                </a:ext>
              </a:extLst>
            </p:cNvPr>
            <p:cNvSpPr txBox="1"/>
            <p:nvPr/>
          </p:nvSpPr>
          <p:spPr>
            <a:xfrm>
              <a:off x="6431652" y="515397"/>
              <a:ext cx="309700" cy="369332"/>
            </a:xfrm>
            <a:prstGeom prst="rect">
              <a:avLst/>
            </a:prstGeom>
            <a:noFill/>
          </p:spPr>
          <p:txBody>
            <a:bodyPr wrap="none" rtlCol="0">
              <a:spAutoFit/>
            </a:bodyPr>
            <a:lstStyle/>
            <a:p>
              <a:r>
                <a:rPr lang="en-US" dirty="0"/>
                <a:t>B</a:t>
              </a:r>
            </a:p>
          </p:txBody>
        </p:sp>
        <p:sp>
          <p:nvSpPr>
            <p:cNvPr id="25" name="TextBox 24">
              <a:extLst>
                <a:ext uri="{FF2B5EF4-FFF2-40B4-BE49-F238E27FC236}">
                  <a16:creationId xmlns:a16="http://schemas.microsoft.com/office/drawing/2014/main" id="{63D7AEF5-3405-C34F-B41C-5076CCACC871}"/>
                </a:ext>
              </a:extLst>
            </p:cNvPr>
            <p:cNvSpPr txBox="1"/>
            <p:nvPr/>
          </p:nvSpPr>
          <p:spPr>
            <a:xfrm>
              <a:off x="6431652" y="2816233"/>
              <a:ext cx="327334" cy="369332"/>
            </a:xfrm>
            <a:prstGeom prst="rect">
              <a:avLst/>
            </a:prstGeom>
            <a:noFill/>
          </p:spPr>
          <p:txBody>
            <a:bodyPr wrap="none" rtlCol="0">
              <a:spAutoFit/>
            </a:bodyPr>
            <a:lstStyle/>
            <a:p>
              <a:r>
                <a:rPr lang="en-US" dirty="0"/>
                <a:t>D</a:t>
              </a:r>
            </a:p>
          </p:txBody>
        </p:sp>
      </p:grpSp>
    </p:spTree>
    <p:extLst>
      <p:ext uri="{BB962C8B-B14F-4D97-AF65-F5344CB8AC3E}">
        <p14:creationId xmlns:p14="http://schemas.microsoft.com/office/powerpoint/2010/main" val="3314357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DA68031-9225-9642-ACCD-F3B7F27D9316}"/>
              </a:ext>
            </a:extLst>
          </p:cNvPr>
          <p:cNvSpPr txBox="1"/>
          <p:nvPr/>
        </p:nvSpPr>
        <p:spPr>
          <a:xfrm>
            <a:off x="158017" y="5934670"/>
            <a:ext cx="11402720" cy="830997"/>
          </a:xfrm>
          <a:prstGeom prst="rect">
            <a:avLst/>
          </a:prstGeom>
          <a:noFill/>
        </p:spPr>
        <p:txBody>
          <a:bodyPr wrap="square" rtlCol="0">
            <a:spAutoFit/>
          </a:bodyPr>
          <a:lstStyle/>
          <a:p>
            <a:pPr algn="just"/>
            <a:r>
              <a:rPr lang="en-US" sz="1600" dirty="0"/>
              <a:t>Figure S4. Taxa contributing to a pathway (A) and enzymes (B and C) involved in LPS biosynthesis and that are differentially more abundant in T1D than non-T1D women in trimester 3. A) CMP-3-deoxy-D-manno-octulosonate biosynthesis I, B) K02852: </a:t>
            </a:r>
            <a:r>
              <a:rPr lang="en-US" sz="1600" dirty="0" err="1"/>
              <a:t>UDP-N-acetyl-D-mannosaminouronate:lipid</a:t>
            </a:r>
            <a:r>
              <a:rPr lang="en-US" sz="1600" dirty="0"/>
              <a:t> I and C) K01791:  UDP-N-</a:t>
            </a:r>
            <a:r>
              <a:rPr lang="en-US" sz="1600" dirty="0" err="1"/>
              <a:t>acetylglucosamine</a:t>
            </a:r>
            <a:r>
              <a:rPr lang="en-US" sz="1600" dirty="0"/>
              <a:t> 2-epimerase. CPM: Counts per million.</a:t>
            </a:r>
          </a:p>
        </p:txBody>
      </p:sp>
      <p:grpSp>
        <p:nvGrpSpPr>
          <p:cNvPr id="15" name="Group 14">
            <a:extLst>
              <a:ext uri="{FF2B5EF4-FFF2-40B4-BE49-F238E27FC236}">
                <a16:creationId xmlns:a16="http://schemas.microsoft.com/office/drawing/2014/main" id="{A5B33B22-3059-094E-A3A3-C3D2D6972E00}"/>
              </a:ext>
            </a:extLst>
          </p:cNvPr>
          <p:cNvGrpSpPr/>
          <p:nvPr/>
        </p:nvGrpSpPr>
        <p:grpSpPr>
          <a:xfrm>
            <a:off x="783908" y="117205"/>
            <a:ext cx="3837832" cy="369332"/>
            <a:chOff x="783908" y="117205"/>
            <a:chExt cx="3837832" cy="369332"/>
          </a:xfrm>
        </p:grpSpPr>
        <p:grpSp>
          <p:nvGrpSpPr>
            <p:cNvPr id="14" name="Group 13">
              <a:extLst>
                <a:ext uri="{FF2B5EF4-FFF2-40B4-BE49-F238E27FC236}">
                  <a16:creationId xmlns:a16="http://schemas.microsoft.com/office/drawing/2014/main" id="{276CB959-703A-5947-8C43-BB6A99432C48}"/>
                </a:ext>
              </a:extLst>
            </p:cNvPr>
            <p:cNvGrpSpPr/>
            <p:nvPr/>
          </p:nvGrpSpPr>
          <p:grpSpPr>
            <a:xfrm>
              <a:off x="1388422" y="151980"/>
              <a:ext cx="3233318" cy="282986"/>
              <a:chOff x="1272845" y="850266"/>
              <a:chExt cx="3233318" cy="282986"/>
            </a:xfrm>
          </p:grpSpPr>
          <p:cxnSp>
            <p:nvCxnSpPr>
              <p:cNvPr id="26" name="Straight Connector 25">
                <a:extLst>
                  <a:ext uri="{FF2B5EF4-FFF2-40B4-BE49-F238E27FC236}">
                    <a16:creationId xmlns:a16="http://schemas.microsoft.com/office/drawing/2014/main" id="{7F8130CC-1EEE-2C45-AB32-919193DAA486}"/>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2290977-D504-0B4E-8575-CB54F38F7AF4}"/>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BD63603-2D34-D74D-BD12-1DF854446732}"/>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36" name="TextBox 35">
                <a:extLst>
                  <a:ext uri="{FF2B5EF4-FFF2-40B4-BE49-F238E27FC236}">
                    <a16:creationId xmlns:a16="http://schemas.microsoft.com/office/drawing/2014/main" id="{32405D42-0291-7A47-AE5B-7ADEAEBBDF18}"/>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57" name="TextBox 56">
              <a:extLst>
                <a:ext uri="{FF2B5EF4-FFF2-40B4-BE49-F238E27FC236}">
                  <a16:creationId xmlns:a16="http://schemas.microsoft.com/office/drawing/2014/main" id="{EEC4ED9D-4A4C-494C-AFD3-94784C549EF5}"/>
                </a:ext>
              </a:extLst>
            </p:cNvPr>
            <p:cNvSpPr txBox="1"/>
            <p:nvPr/>
          </p:nvSpPr>
          <p:spPr>
            <a:xfrm>
              <a:off x="783908" y="117205"/>
              <a:ext cx="317716" cy="369332"/>
            </a:xfrm>
            <a:prstGeom prst="rect">
              <a:avLst/>
            </a:prstGeom>
            <a:noFill/>
          </p:spPr>
          <p:txBody>
            <a:bodyPr wrap="none" rtlCol="0">
              <a:spAutoFit/>
            </a:bodyPr>
            <a:lstStyle/>
            <a:p>
              <a:r>
                <a:rPr lang="en-US" dirty="0"/>
                <a:t>A</a:t>
              </a:r>
            </a:p>
          </p:txBody>
        </p:sp>
      </p:grpSp>
      <p:grpSp>
        <p:nvGrpSpPr>
          <p:cNvPr id="32" name="Group 31">
            <a:extLst>
              <a:ext uri="{FF2B5EF4-FFF2-40B4-BE49-F238E27FC236}">
                <a16:creationId xmlns:a16="http://schemas.microsoft.com/office/drawing/2014/main" id="{5120AC03-8DF0-B74E-9F6D-2341C89AF5DB}"/>
              </a:ext>
            </a:extLst>
          </p:cNvPr>
          <p:cNvGrpSpPr/>
          <p:nvPr/>
        </p:nvGrpSpPr>
        <p:grpSpPr>
          <a:xfrm>
            <a:off x="6190944" y="84664"/>
            <a:ext cx="3698082" cy="384297"/>
            <a:chOff x="866297" y="748955"/>
            <a:chExt cx="3698082" cy="384297"/>
          </a:xfrm>
        </p:grpSpPr>
        <p:sp>
          <p:nvSpPr>
            <p:cNvPr id="62" name="TextBox 61">
              <a:extLst>
                <a:ext uri="{FF2B5EF4-FFF2-40B4-BE49-F238E27FC236}">
                  <a16:creationId xmlns:a16="http://schemas.microsoft.com/office/drawing/2014/main" id="{9147E84E-D9D5-6843-AB98-3E7490551B5E}"/>
                </a:ext>
              </a:extLst>
            </p:cNvPr>
            <p:cNvSpPr txBox="1"/>
            <p:nvPr/>
          </p:nvSpPr>
          <p:spPr>
            <a:xfrm>
              <a:off x="866297" y="748955"/>
              <a:ext cx="309700" cy="369332"/>
            </a:xfrm>
            <a:prstGeom prst="rect">
              <a:avLst/>
            </a:prstGeom>
            <a:noFill/>
          </p:spPr>
          <p:txBody>
            <a:bodyPr wrap="none" rtlCol="0">
              <a:spAutoFit/>
            </a:bodyPr>
            <a:lstStyle/>
            <a:p>
              <a:r>
                <a:rPr lang="en-US" dirty="0"/>
                <a:t>B</a:t>
              </a:r>
            </a:p>
          </p:txBody>
        </p:sp>
        <p:grpSp>
          <p:nvGrpSpPr>
            <p:cNvPr id="63" name="Group 62">
              <a:extLst>
                <a:ext uri="{FF2B5EF4-FFF2-40B4-BE49-F238E27FC236}">
                  <a16:creationId xmlns:a16="http://schemas.microsoft.com/office/drawing/2014/main" id="{4304A4DB-0233-0348-94B7-77E6D820FA27}"/>
                </a:ext>
              </a:extLst>
            </p:cNvPr>
            <p:cNvGrpSpPr/>
            <p:nvPr/>
          </p:nvGrpSpPr>
          <p:grpSpPr>
            <a:xfrm>
              <a:off x="1289876" y="850266"/>
              <a:ext cx="3274503" cy="282986"/>
              <a:chOff x="1289876" y="850266"/>
              <a:chExt cx="3274503" cy="282986"/>
            </a:xfrm>
          </p:grpSpPr>
          <p:cxnSp>
            <p:nvCxnSpPr>
              <p:cNvPr id="64" name="Straight Connector 63">
                <a:extLst>
                  <a:ext uri="{FF2B5EF4-FFF2-40B4-BE49-F238E27FC236}">
                    <a16:creationId xmlns:a16="http://schemas.microsoft.com/office/drawing/2014/main" id="{59C84615-FE20-414C-90F9-11A2806B0936}"/>
                  </a:ext>
                </a:extLst>
              </p:cNvPr>
              <p:cNvCxnSpPr>
                <a:cxnSpLocks/>
              </p:cNvCxnSpPr>
              <p:nvPr/>
            </p:nvCxnSpPr>
            <p:spPr>
              <a:xfrm>
                <a:off x="1289876" y="1065565"/>
                <a:ext cx="1653769" cy="7992"/>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26B3450-C498-7644-B32B-D951CAF3AE54}"/>
                  </a:ext>
                </a:extLst>
              </p:cNvPr>
              <p:cNvCxnSpPr>
                <a:cxnSpLocks/>
              </p:cNvCxnSpPr>
              <p:nvPr/>
            </p:nvCxnSpPr>
            <p:spPr>
              <a:xfrm flipV="1">
                <a:off x="2995870" y="1065565"/>
                <a:ext cx="1568509" cy="750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B08B948E-4615-454D-A937-7E76D2F3024E}"/>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67" name="TextBox 66">
                <a:extLst>
                  <a:ext uri="{FF2B5EF4-FFF2-40B4-BE49-F238E27FC236}">
                    <a16:creationId xmlns:a16="http://schemas.microsoft.com/office/drawing/2014/main" id="{05933CA5-5C69-7A49-A9E3-545E5AA1AD72}"/>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grpSp>
      <p:grpSp>
        <p:nvGrpSpPr>
          <p:cNvPr id="33" name="Group 32">
            <a:extLst>
              <a:ext uri="{FF2B5EF4-FFF2-40B4-BE49-F238E27FC236}">
                <a16:creationId xmlns:a16="http://schemas.microsoft.com/office/drawing/2014/main" id="{0784905B-A00E-344F-BC6C-C74AB15263B4}"/>
              </a:ext>
            </a:extLst>
          </p:cNvPr>
          <p:cNvGrpSpPr/>
          <p:nvPr/>
        </p:nvGrpSpPr>
        <p:grpSpPr>
          <a:xfrm>
            <a:off x="3607056" y="3006193"/>
            <a:ext cx="3762614" cy="369332"/>
            <a:chOff x="5884366" y="835667"/>
            <a:chExt cx="3762614" cy="369332"/>
          </a:xfrm>
        </p:grpSpPr>
        <p:sp>
          <p:nvSpPr>
            <p:cNvPr id="37" name="TextBox 36">
              <a:extLst>
                <a:ext uri="{FF2B5EF4-FFF2-40B4-BE49-F238E27FC236}">
                  <a16:creationId xmlns:a16="http://schemas.microsoft.com/office/drawing/2014/main" id="{FE4567F3-DA8C-A04C-8031-B308A670E3C8}"/>
                </a:ext>
              </a:extLst>
            </p:cNvPr>
            <p:cNvSpPr txBox="1"/>
            <p:nvPr/>
          </p:nvSpPr>
          <p:spPr>
            <a:xfrm>
              <a:off x="5884366" y="835667"/>
              <a:ext cx="308098" cy="369332"/>
            </a:xfrm>
            <a:prstGeom prst="rect">
              <a:avLst/>
            </a:prstGeom>
            <a:noFill/>
          </p:spPr>
          <p:txBody>
            <a:bodyPr wrap="none" rtlCol="0">
              <a:spAutoFit/>
            </a:bodyPr>
            <a:lstStyle/>
            <a:p>
              <a:r>
                <a:rPr lang="en-US" dirty="0"/>
                <a:t>C</a:t>
              </a:r>
            </a:p>
          </p:txBody>
        </p:sp>
        <p:grpSp>
          <p:nvGrpSpPr>
            <p:cNvPr id="39" name="Group 38">
              <a:extLst>
                <a:ext uri="{FF2B5EF4-FFF2-40B4-BE49-F238E27FC236}">
                  <a16:creationId xmlns:a16="http://schemas.microsoft.com/office/drawing/2014/main" id="{B3747A96-881C-264E-9B60-FDCFF9708BAF}"/>
                </a:ext>
              </a:extLst>
            </p:cNvPr>
            <p:cNvGrpSpPr/>
            <p:nvPr/>
          </p:nvGrpSpPr>
          <p:grpSpPr>
            <a:xfrm>
              <a:off x="6413662" y="850266"/>
              <a:ext cx="3233318" cy="282986"/>
              <a:chOff x="6875068" y="3096047"/>
              <a:chExt cx="3233318" cy="282986"/>
            </a:xfrm>
          </p:grpSpPr>
          <p:cxnSp>
            <p:nvCxnSpPr>
              <p:cNvPr id="40" name="Straight Connector 39">
                <a:extLst>
                  <a:ext uri="{FF2B5EF4-FFF2-40B4-BE49-F238E27FC236}">
                    <a16:creationId xmlns:a16="http://schemas.microsoft.com/office/drawing/2014/main" id="{287A48A0-8BD7-F147-B95E-B59765CBCF70}"/>
                  </a:ext>
                </a:extLst>
              </p:cNvPr>
              <p:cNvCxnSpPr>
                <a:cxnSpLocks/>
              </p:cNvCxnSpPr>
              <p:nvPr/>
            </p:nvCxnSpPr>
            <p:spPr>
              <a:xfrm>
                <a:off x="6875068" y="3319338"/>
                <a:ext cx="1670800"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90E3DC3-5F17-D845-A882-44FF10F67E94}"/>
                  </a:ext>
                </a:extLst>
              </p:cNvPr>
              <p:cNvCxnSpPr>
                <a:cxnSpLocks/>
              </p:cNvCxnSpPr>
              <p:nvPr/>
            </p:nvCxnSpPr>
            <p:spPr>
              <a:xfrm>
                <a:off x="8598093" y="3318850"/>
                <a:ext cx="1510293" cy="4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02E3932D-C04E-9D46-835D-71E35F3F11A2}"/>
                  </a:ext>
                </a:extLst>
              </p:cNvPr>
              <p:cNvSpPr txBox="1"/>
              <p:nvPr/>
            </p:nvSpPr>
            <p:spPr>
              <a:xfrm>
                <a:off x="7391155" y="3102034"/>
                <a:ext cx="752129" cy="276999"/>
              </a:xfrm>
              <a:prstGeom prst="rect">
                <a:avLst/>
              </a:prstGeom>
              <a:noFill/>
            </p:spPr>
            <p:txBody>
              <a:bodyPr wrap="none" rtlCol="0">
                <a:spAutoFit/>
              </a:bodyPr>
              <a:lstStyle/>
              <a:p>
                <a:r>
                  <a:rPr lang="en-US" sz="1200" b="1" dirty="0">
                    <a:solidFill>
                      <a:srgbClr val="263FB4"/>
                    </a:solidFill>
                  </a:rPr>
                  <a:t>Non-T1D</a:t>
                </a:r>
              </a:p>
            </p:txBody>
          </p:sp>
          <p:sp>
            <p:nvSpPr>
              <p:cNvPr id="43" name="TextBox 42">
                <a:extLst>
                  <a:ext uri="{FF2B5EF4-FFF2-40B4-BE49-F238E27FC236}">
                    <a16:creationId xmlns:a16="http://schemas.microsoft.com/office/drawing/2014/main" id="{CF891446-B6C4-7241-BE58-B5C06F9B65A7}"/>
                  </a:ext>
                </a:extLst>
              </p:cNvPr>
              <p:cNvSpPr txBox="1"/>
              <p:nvPr/>
            </p:nvSpPr>
            <p:spPr>
              <a:xfrm>
                <a:off x="9145271" y="3096047"/>
                <a:ext cx="341772" cy="216815"/>
              </a:xfrm>
              <a:prstGeom prst="rect">
                <a:avLst/>
              </a:prstGeom>
              <a:noFill/>
            </p:spPr>
            <p:txBody>
              <a:bodyPr wrap="none" rtlCol="0">
                <a:spAutoFit/>
              </a:bodyPr>
              <a:lstStyle/>
              <a:p>
                <a:r>
                  <a:rPr lang="en-US" sz="1200" b="1" dirty="0">
                    <a:solidFill>
                      <a:srgbClr val="FF0000"/>
                    </a:solidFill>
                  </a:rPr>
                  <a:t>T1D</a:t>
                </a:r>
              </a:p>
            </p:txBody>
          </p:sp>
        </p:grpSp>
      </p:grpSp>
      <p:pic>
        <p:nvPicPr>
          <p:cNvPr id="5" name="Picture 4">
            <a:extLst>
              <a:ext uri="{FF2B5EF4-FFF2-40B4-BE49-F238E27FC236}">
                <a16:creationId xmlns:a16="http://schemas.microsoft.com/office/drawing/2014/main" id="{FD2478C1-37C5-C747-906C-ACFD2EAD4907}"/>
              </a:ext>
            </a:extLst>
          </p:cNvPr>
          <p:cNvPicPr>
            <a:picLocks noChangeAspect="1"/>
          </p:cNvPicPr>
          <p:nvPr/>
        </p:nvPicPr>
        <p:blipFill>
          <a:blip r:embed="rId3"/>
          <a:stretch>
            <a:fillRect/>
          </a:stretch>
        </p:blipFill>
        <p:spPr>
          <a:xfrm>
            <a:off x="1051574" y="457185"/>
            <a:ext cx="5037994" cy="2518997"/>
          </a:xfrm>
          <a:prstGeom prst="rect">
            <a:avLst/>
          </a:prstGeom>
        </p:spPr>
      </p:pic>
      <p:pic>
        <p:nvPicPr>
          <p:cNvPr id="10" name="Picture 9">
            <a:extLst>
              <a:ext uri="{FF2B5EF4-FFF2-40B4-BE49-F238E27FC236}">
                <a16:creationId xmlns:a16="http://schemas.microsoft.com/office/drawing/2014/main" id="{BD7C3976-DB18-004B-8D8E-0D74C50927F6}"/>
              </a:ext>
            </a:extLst>
          </p:cNvPr>
          <p:cNvPicPr>
            <a:picLocks noChangeAspect="1"/>
          </p:cNvPicPr>
          <p:nvPr/>
        </p:nvPicPr>
        <p:blipFill>
          <a:blip r:embed="rId4"/>
          <a:stretch>
            <a:fillRect/>
          </a:stretch>
        </p:blipFill>
        <p:spPr>
          <a:xfrm>
            <a:off x="6371509" y="486537"/>
            <a:ext cx="4965478" cy="2482739"/>
          </a:xfrm>
          <a:prstGeom prst="rect">
            <a:avLst/>
          </a:prstGeom>
        </p:spPr>
      </p:pic>
      <p:pic>
        <p:nvPicPr>
          <p:cNvPr id="13" name="Picture 12">
            <a:extLst>
              <a:ext uri="{FF2B5EF4-FFF2-40B4-BE49-F238E27FC236}">
                <a16:creationId xmlns:a16="http://schemas.microsoft.com/office/drawing/2014/main" id="{F4E353E3-EE90-F74A-ABE9-9A6492A7819A}"/>
              </a:ext>
            </a:extLst>
          </p:cNvPr>
          <p:cNvPicPr>
            <a:picLocks noChangeAspect="1"/>
          </p:cNvPicPr>
          <p:nvPr/>
        </p:nvPicPr>
        <p:blipFill>
          <a:blip r:embed="rId5"/>
          <a:stretch>
            <a:fillRect/>
          </a:stretch>
        </p:blipFill>
        <p:spPr>
          <a:xfrm>
            <a:off x="3918398" y="3340370"/>
            <a:ext cx="4985292" cy="2492646"/>
          </a:xfrm>
          <a:prstGeom prst="rect">
            <a:avLst/>
          </a:prstGeom>
        </p:spPr>
      </p:pic>
    </p:spTree>
    <p:extLst>
      <p:ext uri="{BB962C8B-B14F-4D97-AF65-F5344CB8AC3E}">
        <p14:creationId xmlns:p14="http://schemas.microsoft.com/office/powerpoint/2010/main" val="2161788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DA68031-9225-9642-ACCD-F3B7F27D9316}"/>
              </a:ext>
            </a:extLst>
          </p:cNvPr>
          <p:cNvSpPr txBox="1"/>
          <p:nvPr/>
        </p:nvSpPr>
        <p:spPr>
          <a:xfrm>
            <a:off x="391067" y="5530626"/>
            <a:ext cx="11402720" cy="923330"/>
          </a:xfrm>
          <a:prstGeom prst="rect">
            <a:avLst/>
          </a:prstGeom>
          <a:noFill/>
        </p:spPr>
        <p:txBody>
          <a:bodyPr wrap="square" rtlCol="0">
            <a:spAutoFit/>
          </a:bodyPr>
          <a:lstStyle/>
          <a:p>
            <a:pPr algn="just"/>
            <a:r>
              <a:rPr lang="en-US" dirty="0"/>
              <a:t>Figure S5. Taxa contributing to enzymes involved in A) biofilm formation (K04334: major </a:t>
            </a:r>
            <a:r>
              <a:rPr lang="en-US" dirty="0" err="1"/>
              <a:t>curlin</a:t>
            </a:r>
            <a:r>
              <a:rPr lang="en-US" dirty="0"/>
              <a:t> subunit) and synthesis of the antibiotic </a:t>
            </a:r>
            <a:r>
              <a:rPr lang="en-AU" dirty="0"/>
              <a:t>mannopeptimycin (K00815 or RXN-14469: tyrosine aminotransferase) and </a:t>
            </a:r>
            <a:r>
              <a:rPr lang="en-US" dirty="0"/>
              <a:t>that are differentially more abundant in T1D than non-T1D women in trimester 3. CPM: Counts per million.</a:t>
            </a:r>
          </a:p>
        </p:txBody>
      </p:sp>
      <p:grpSp>
        <p:nvGrpSpPr>
          <p:cNvPr id="14" name="Group 13">
            <a:extLst>
              <a:ext uri="{FF2B5EF4-FFF2-40B4-BE49-F238E27FC236}">
                <a16:creationId xmlns:a16="http://schemas.microsoft.com/office/drawing/2014/main" id="{276CB959-703A-5947-8C43-BB6A99432C48}"/>
              </a:ext>
            </a:extLst>
          </p:cNvPr>
          <p:cNvGrpSpPr/>
          <p:nvPr/>
        </p:nvGrpSpPr>
        <p:grpSpPr>
          <a:xfrm>
            <a:off x="893291" y="1468284"/>
            <a:ext cx="4257703" cy="597197"/>
            <a:chOff x="1272845" y="986101"/>
            <a:chExt cx="3539879" cy="216815"/>
          </a:xfrm>
        </p:grpSpPr>
        <p:cxnSp>
          <p:nvCxnSpPr>
            <p:cNvPr id="26" name="Straight Connector 25">
              <a:extLst>
                <a:ext uri="{FF2B5EF4-FFF2-40B4-BE49-F238E27FC236}">
                  <a16:creationId xmlns:a16="http://schemas.microsoft.com/office/drawing/2014/main" id="{7F8130CC-1EEE-2C45-AB32-919193DAA486}"/>
                </a:ext>
              </a:extLst>
            </p:cNvPr>
            <p:cNvCxnSpPr>
              <a:cxnSpLocks/>
            </p:cNvCxnSpPr>
            <p:nvPr/>
          </p:nvCxnSpPr>
          <p:spPr>
            <a:xfrm>
              <a:off x="1272845" y="1073557"/>
              <a:ext cx="1670800"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2290977-D504-0B4E-8575-CB54F38F7AF4}"/>
                </a:ext>
              </a:extLst>
            </p:cNvPr>
            <p:cNvCxnSpPr>
              <a:cxnSpLocks/>
            </p:cNvCxnSpPr>
            <p:nvPr/>
          </p:nvCxnSpPr>
          <p:spPr>
            <a:xfrm>
              <a:off x="2995870" y="1073069"/>
              <a:ext cx="181685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BD63603-2D34-D74D-BD12-1DF854446732}"/>
                </a:ext>
              </a:extLst>
            </p:cNvPr>
            <p:cNvSpPr txBox="1"/>
            <p:nvPr/>
          </p:nvSpPr>
          <p:spPr>
            <a:xfrm>
              <a:off x="1787996" y="992947"/>
              <a:ext cx="625324" cy="100566"/>
            </a:xfrm>
            <a:prstGeom prst="rect">
              <a:avLst/>
            </a:prstGeom>
            <a:noFill/>
          </p:spPr>
          <p:txBody>
            <a:bodyPr wrap="none" rtlCol="0">
              <a:spAutoFit/>
            </a:bodyPr>
            <a:lstStyle/>
            <a:p>
              <a:r>
                <a:rPr lang="en-US" sz="1200" b="1" dirty="0">
                  <a:solidFill>
                    <a:srgbClr val="263FB4"/>
                  </a:solidFill>
                </a:rPr>
                <a:t>Non-T1D</a:t>
              </a:r>
            </a:p>
          </p:txBody>
        </p:sp>
        <p:sp>
          <p:nvSpPr>
            <p:cNvPr id="36" name="TextBox 35">
              <a:extLst>
                <a:ext uri="{FF2B5EF4-FFF2-40B4-BE49-F238E27FC236}">
                  <a16:creationId xmlns:a16="http://schemas.microsoft.com/office/drawing/2014/main" id="{32405D42-0291-7A47-AE5B-7ADEAEBBDF18}"/>
                </a:ext>
              </a:extLst>
            </p:cNvPr>
            <p:cNvSpPr txBox="1"/>
            <p:nvPr/>
          </p:nvSpPr>
          <p:spPr>
            <a:xfrm>
              <a:off x="3733410" y="986101"/>
              <a:ext cx="341772" cy="216815"/>
            </a:xfrm>
            <a:prstGeom prst="rect">
              <a:avLst/>
            </a:prstGeom>
            <a:noFill/>
          </p:spPr>
          <p:txBody>
            <a:bodyPr wrap="none" rtlCol="0">
              <a:spAutoFit/>
            </a:bodyPr>
            <a:lstStyle/>
            <a:p>
              <a:r>
                <a:rPr lang="en-US" sz="1200" b="1" dirty="0">
                  <a:solidFill>
                    <a:srgbClr val="FF0000"/>
                  </a:solidFill>
                </a:rPr>
                <a:t>T1D</a:t>
              </a:r>
            </a:p>
          </p:txBody>
        </p:sp>
      </p:grpSp>
      <p:sp>
        <p:nvSpPr>
          <p:cNvPr id="57" name="TextBox 56">
            <a:extLst>
              <a:ext uri="{FF2B5EF4-FFF2-40B4-BE49-F238E27FC236}">
                <a16:creationId xmlns:a16="http://schemas.microsoft.com/office/drawing/2014/main" id="{EEC4ED9D-4A4C-494C-AFD3-94784C549EF5}"/>
              </a:ext>
            </a:extLst>
          </p:cNvPr>
          <p:cNvSpPr txBox="1"/>
          <p:nvPr/>
        </p:nvSpPr>
        <p:spPr>
          <a:xfrm>
            <a:off x="501052" y="1397552"/>
            <a:ext cx="317716" cy="369332"/>
          </a:xfrm>
          <a:prstGeom prst="rect">
            <a:avLst/>
          </a:prstGeom>
          <a:noFill/>
        </p:spPr>
        <p:txBody>
          <a:bodyPr wrap="none" rtlCol="0">
            <a:spAutoFit/>
          </a:bodyPr>
          <a:lstStyle/>
          <a:p>
            <a:r>
              <a:rPr lang="en-US" dirty="0"/>
              <a:t>A</a:t>
            </a:r>
          </a:p>
        </p:txBody>
      </p:sp>
      <p:sp>
        <p:nvSpPr>
          <p:cNvPr id="45" name="TextBox 44">
            <a:extLst>
              <a:ext uri="{FF2B5EF4-FFF2-40B4-BE49-F238E27FC236}">
                <a16:creationId xmlns:a16="http://schemas.microsoft.com/office/drawing/2014/main" id="{80B15A2B-AE36-B74D-9B19-0B8CCF9F1CD4}"/>
              </a:ext>
            </a:extLst>
          </p:cNvPr>
          <p:cNvSpPr txBox="1"/>
          <p:nvPr/>
        </p:nvSpPr>
        <p:spPr>
          <a:xfrm>
            <a:off x="7288374" y="2654371"/>
            <a:ext cx="2954655" cy="369332"/>
          </a:xfrm>
          <a:prstGeom prst="rect">
            <a:avLst/>
          </a:prstGeom>
          <a:noFill/>
        </p:spPr>
        <p:txBody>
          <a:bodyPr wrap="none" rtlCol="0">
            <a:spAutoFit/>
          </a:bodyPr>
          <a:lstStyle/>
          <a:p>
            <a:r>
              <a:rPr lang="en-US" dirty="0">
                <a:solidFill>
                  <a:srgbClr val="FF0000"/>
                </a:solidFill>
              </a:rPr>
              <a:t>Add figure for K00815	</a:t>
            </a:r>
          </a:p>
        </p:txBody>
      </p:sp>
      <p:pic>
        <p:nvPicPr>
          <p:cNvPr id="3" name="Picture 2">
            <a:extLst>
              <a:ext uri="{FF2B5EF4-FFF2-40B4-BE49-F238E27FC236}">
                <a16:creationId xmlns:a16="http://schemas.microsoft.com/office/drawing/2014/main" id="{997BCB59-0556-524F-9310-46790DB560F6}"/>
              </a:ext>
            </a:extLst>
          </p:cNvPr>
          <p:cNvPicPr>
            <a:picLocks noChangeAspect="1"/>
          </p:cNvPicPr>
          <p:nvPr/>
        </p:nvPicPr>
        <p:blipFill>
          <a:blip r:embed="rId3"/>
          <a:stretch>
            <a:fillRect/>
          </a:stretch>
        </p:blipFill>
        <p:spPr>
          <a:xfrm>
            <a:off x="624951" y="1816072"/>
            <a:ext cx="5459506" cy="2729753"/>
          </a:xfrm>
          <a:prstGeom prst="rect">
            <a:avLst/>
          </a:prstGeom>
        </p:spPr>
      </p:pic>
      <p:pic>
        <p:nvPicPr>
          <p:cNvPr id="6" name="Picture 5">
            <a:extLst>
              <a:ext uri="{FF2B5EF4-FFF2-40B4-BE49-F238E27FC236}">
                <a16:creationId xmlns:a16="http://schemas.microsoft.com/office/drawing/2014/main" id="{D24C8E3A-B76D-6C42-A189-AB1FFD0CD1D4}"/>
              </a:ext>
            </a:extLst>
          </p:cNvPr>
          <p:cNvPicPr>
            <a:picLocks noChangeAspect="1"/>
          </p:cNvPicPr>
          <p:nvPr/>
        </p:nvPicPr>
        <p:blipFill>
          <a:blip r:embed="rId4"/>
          <a:stretch>
            <a:fillRect/>
          </a:stretch>
        </p:blipFill>
        <p:spPr>
          <a:xfrm>
            <a:off x="6307721" y="1785740"/>
            <a:ext cx="5621564" cy="2810782"/>
          </a:xfrm>
          <a:prstGeom prst="rect">
            <a:avLst/>
          </a:prstGeom>
        </p:spPr>
      </p:pic>
      <p:grpSp>
        <p:nvGrpSpPr>
          <p:cNvPr id="25" name="Group 24">
            <a:extLst>
              <a:ext uri="{FF2B5EF4-FFF2-40B4-BE49-F238E27FC236}">
                <a16:creationId xmlns:a16="http://schemas.microsoft.com/office/drawing/2014/main" id="{75E7ED85-5736-544F-8D7E-F20B8EEBD948}"/>
              </a:ext>
            </a:extLst>
          </p:cNvPr>
          <p:cNvGrpSpPr/>
          <p:nvPr/>
        </p:nvGrpSpPr>
        <p:grpSpPr>
          <a:xfrm>
            <a:off x="6636849" y="1449427"/>
            <a:ext cx="4257703" cy="597197"/>
            <a:chOff x="1272845" y="986101"/>
            <a:chExt cx="3539879" cy="216815"/>
          </a:xfrm>
        </p:grpSpPr>
        <p:cxnSp>
          <p:nvCxnSpPr>
            <p:cNvPr id="27" name="Straight Connector 26">
              <a:extLst>
                <a:ext uri="{FF2B5EF4-FFF2-40B4-BE49-F238E27FC236}">
                  <a16:creationId xmlns:a16="http://schemas.microsoft.com/office/drawing/2014/main" id="{DC8B58B0-9643-BA4F-8050-2C534621DCD5}"/>
                </a:ext>
              </a:extLst>
            </p:cNvPr>
            <p:cNvCxnSpPr>
              <a:cxnSpLocks/>
            </p:cNvCxnSpPr>
            <p:nvPr/>
          </p:nvCxnSpPr>
          <p:spPr>
            <a:xfrm>
              <a:off x="1272845" y="1073557"/>
              <a:ext cx="1670800"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16B4514-0EDB-224D-8D8D-D04375D7F9C2}"/>
                </a:ext>
              </a:extLst>
            </p:cNvPr>
            <p:cNvCxnSpPr>
              <a:cxnSpLocks/>
            </p:cNvCxnSpPr>
            <p:nvPr/>
          </p:nvCxnSpPr>
          <p:spPr>
            <a:xfrm>
              <a:off x="2995870" y="1073069"/>
              <a:ext cx="181685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A6A4BCF-0F9F-2F48-9D94-BFD7C5486A60}"/>
                </a:ext>
              </a:extLst>
            </p:cNvPr>
            <p:cNvSpPr txBox="1"/>
            <p:nvPr/>
          </p:nvSpPr>
          <p:spPr>
            <a:xfrm>
              <a:off x="1787996" y="992947"/>
              <a:ext cx="625324" cy="100566"/>
            </a:xfrm>
            <a:prstGeom prst="rect">
              <a:avLst/>
            </a:prstGeom>
            <a:noFill/>
          </p:spPr>
          <p:txBody>
            <a:bodyPr wrap="none" rtlCol="0">
              <a:spAutoFit/>
            </a:bodyPr>
            <a:lstStyle/>
            <a:p>
              <a:r>
                <a:rPr lang="en-US" sz="1200" b="1" dirty="0">
                  <a:solidFill>
                    <a:srgbClr val="263FB4"/>
                  </a:solidFill>
                </a:rPr>
                <a:t>Non-T1D</a:t>
              </a:r>
            </a:p>
          </p:txBody>
        </p:sp>
        <p:sp>
          <p:nvSpPr>
            <p:cNvPr id="33" name="TextBox 32">
              <a:extLst>
                <a:ext uri="{FF2B5EF4-FFF2-40B4-BE49-F238E27FC236}">
                  <a16:creationId xmlns:a16="http://schemas.microsoft.com/office/drawing/2014/main" id="{A0AA2471-1486-214E-8FF3-B3AE11BFBADE}"/>
                </a:ext>
              </a:extLst>
            </p:cNvPr>
            <p:cNvSpPr txBox="1"/>
            <p:nvPr/>
          </p:nvSpPr>
          <p:spPr>
            <a:xfrm>
              <a:off x="3733410" y="986101"/>
              <a:ext cx="341772" cy="216815"/>
            </a:xfrm>
            <a:prstGeom prst="rect">
              <a:avLst/>
            </a:prstGeom>
            <a:noFill/>
          </p:spPr>
          <p:txBody>
            <a:bodyPr wrap="none" rtlCol="0">
              <a:spAutoFit/>
            </a:bodyPr>
            <a:lstStyle/>
            <a:p>
              <a:r>
                <a:rPr lang="en-US" sz="1200" b="1" dirty="0">
                  <a:solidFill>
                    <a:srgbClr val="FF0000"/>
                  </a:solidFill>
                </a:rPr>
                <a:t>T1D</a:t>
              </a:r>
            </a:p>
          </p:txBody>
        </p:sp>
      </p:grpSp>
      <p:sp>
        <p:nvSpPr>
          <p:cNvPr id="34" name="TextBox 33">
            <a:extLst>
              <a:ext uri="{FF2B5EF4-FFF2-40B4-BE49-F238E27FC236}">
                <a16:creationId xmlns:a16="http://schemas.microsoft.com/office/drawing/2014/main" id="{369B5272-0AF9-2F4C-9C65-1438F79CCB17}"/>
              </a:ext>
            </a:extLst>
          </p:cNvPr>
          <p:cNvSpPr txBox="1"/>
          <p:nvPr/>
        </p:nvSpPr>
        <p:spPr>
          <a:xfrm>
            <a:off x="6152766" y="1397552"/>
            <a:ext cx="309700" cy="369332"/>
          </a:xfrm>
          <a:prstGeom prst="rect">
            <a:avLst/>
          </a:prstGeom>
          <a:noFill/>
        </p:spPr>
        <p:txBody>
          <a:bodyPr wrap="none" rtlCol="0">
            <a:spAutoFit/>
          </a:bodyPr>
          <a:lstStyle/>
          <a:p>
            <a:r>
              <a:rPr lang="en-US" dirty="0"/>
              <a:t>B</a:t>
            </a:r>
          </a:p>
        </p:txBody>
      </p:sp>
    </p:spTree>
    <p:extLst>
      <p:ext uri="{BB962C8B-B14F-4D97-AF65-F5344CB8AC3E}">
        <p14:creationId xmlns:p14="http://schemas.microsoft.com/office/powerpoint/2010/main" val="2306041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DA68031-9225-9642-ACCD-F3B7F27D9316}"/>
              </a:ext>
            </a:extLst>
          </p:cNvPr>
          <p:cNvSpPr txBox="1"/>
          <p:nvPr/>
        </p:nvSpPr>
        <p:spPr>
          <a:xfrm>
            <a:off x="420580" y="5113035"/>
            <a:ext cx="11402720" cy="923330"/>
          </a:xfrm>
          <a:prstGeom prst="rect">
            <a:avLst/>
          </a:prstGeom>
          <a:noFill/>
        </p:spPr>
        <p:txBody>
          <a:bodyPr wrap="square" rtlCol="0">
            <a:spAutoFit/>
          </a:bodyPr>
          <a:lstStyle/>
          <a:p>
            <a:r>
              <a:rPr lang="en-US" dirty="0"/>
              <a:t>Figure S6. Taxa contributing to pathways involved in branched amino acid biosynthesis and that are differentially less abundant in T1D than non-T1D women in trimester 3. A) the </a:t>
            </a:r>
            <a:r>
              <a:rPr lang="en-US" dirty="0" err="1"/>
              <a:t>superpathway</a:t>
            </a:r>
            <a:r>
              <a:rPr lang="en-US" dirty="0"/>
              <a:t> of branched amino acid (BCAA) biosynthesis and B) L-isoleucine biosynthesis III. CPM: Counts per million.</a:t>
            </a:r>
          </a:p>
        </p:txBody>
      </p:sp>
      <p:grpSp>
        <p:nvGrpSpPr>
          <p:cNvPr id="5" name="Group 4">
            <a:extLst>
              <a:ext uri="{FF2B5EF4-FFF2-40B4-BE49-F238E27FC236}">
                <a16:creationId xmlns:a16="http://schemas.microsoft.com/office/drawing/2014/main" id="{4EAA924F-9D0E-6846-BA66-29D98220B511}"/>
              </a:ext>
            </a:extLst>
          </p:cNvPr>
          <p:cNvGrpSpPr/>
          <p:nvPr/>
        </p:nvGrpSpPr>
        <p:grpSpPr>
          <a:xfrm>
            <a:off x="603393" y="1597452"/>
            <a:ext cx="3922831" cy="369332"/>
            <a:chOff x="757618" y="828590"/>
            <a:chExt cx="3922831" cy="369332"/>
          </a:xfrm>
        </p:grpSpPr>
        <p:sp>
          <p:nvSpPr>
            <p:cNvPr id="57" name="TextBox 56">
              <a:extLst>
                <a:ext uri="{FF2B5EF4-FFF2-40B4-BE49-F238E27FC236}">
                  <a16:creationId xmlns:a16="http://schemas.microsoft.com/office/drawing/2014/main" id="{EEC4ED9D-4A4C-494C-AFD3-94784C549EF5}"/>
                </a:ext>
              </a:extLst>
            </p:cNvPr>
            <p:cNvSpPr txBox="1"/>
            <p:nvPr/>
          </p:nvSpPr>
          <p:spPr>
            <a:xfrm>
              <a:off x="757618" y="828590"/>
              <a:ext cx="317716" cy="369332"/>
            </a:xfrm>
            <a:prstGeom prst="rect">
              <a:avLst/>
            </a:prstGeom>
            <a:noFill/>
          </p:spPr>
          <p:txBody>
            <a:bodyPr wrap="none" rtlCol="0">
              <a:spAutoFit/>
            </a:bodyPr>
            <a:lstStyle/>
            <a:p>
              <a:r>
                <a:rPr lang="en-US" dirty="0"/>
                <a:t>A</a:t>
              </a:r>
            </a:p>
          </p:txBody>
        </p:sp>
        <p:grpSp>
          <p:nvGrpSpPr>
            <p:cNvPr id="30" name="Group 29">
              <a:extLst>
                <a:ext uri="{FF2B5EF4-FFF2-40B4-BE49-F238E27FC236}">
                  <a16:creationId xmlns:a16="http://schemas.microsoft.com/office/drawing/2014/main" id="{D2DAE0DD-99DB-E144-974C-F4C0AC663124}"/>
                </a:ext>
              </a:extLst>
            </p:cNvPr>
            <p:cNvGrpSpPr/>
            <p:nvPr/>
          </p:nvGrpSpPr>
          <p:grpSpPr>
            <a:xfrm>
              <a:off x="1272845" y="850266"/>
              <a:ext cx="3407604" cy="282986"/>
              <a:chOff x="1272845" y="850266"/>
              <a:chExt cx="3407604" cy="282986"/>
            </a:xfrm>
          </p:grpSpPr>
          <p:cxnSp>
            <p:nvCxnSpPr>
              <p:cNvPr id="31" name="Straight Connector 30">
                <a:extLst>
                  <a:ext uri="{FF2B5EF4-FFF2-40B4-BE49-F238E27FC236}">
                    <a16:creationId xmlns:a16="http://schemas.microsoft.com/office/drawing/2014/main" id="{D51E2D42-7391-C646-87A2-45E0D03B5F3E}"/>
                  </a:ext>
                </a:extLst>
              </p:cNvPr>
              <p:cNvCxnSpPr>
                <a:cxnSpLocks/>
              </p:cNvCxnSpPr>
              <p:nvPr/>
            </p:nvCxnSpPr>
            <p:spPr>
              <a:xfrm>
                <a:off x="1272845" y="1073557"/>
                <a:ext cx="1670800"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5424C6B-E096-124F-BAFA-01F32035DA9E}"/>
                  </a:ext>
                </a:extLst>
              </p:cNvPr>
              <p:cNvCxnSpPr>
                <a:cxnSpLocks/>
              </p:cNvCxnSpPr>
              <p:nvPr/>
            </p:nvCxnSpPr>
            <p:spPr>
              <a:xfrm>
                <a:off x="2995870" y="1073069"/>
                <a:ext cx="1684579" cy="4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1A7C649-AA8F-A44E-A506-CD3AFDDDDD5E}"/>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34" name="TextBox 33">
                <a:extLst>
                  <a:ext uri="{FF2B5EF4-FFF2-40B4-BE49-F238E27FC236}">
                    <a16:creationId xmlns:a16="http://schemas.microsoft.com/office/drawing/2014/main" id="{31958E53-9957-5145-9F32-71625EE7D4DB}"/>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grpSp>
      <p:grpSp>
        <p:nvGrpSpPr>
          <p:cNvPr id="8" name="Group 7">
            <a:extLst>
              <a:ext uri="{FF2B5EF4-FFF2-40B4-BE49-F238E27FC236}">
                <a16:creationId xmlns:a16="http://schemas.microsoft.com/office/drawing/2014/main" id="{1F9FDD1A-6F68-8748-82B5-78316B7800AF}"/>
              </a:ext>
            </a:extLst>
          </p:cNvPr>
          <p:cNvGrpSpPr/>
          <p:nvPr/>
        </p:nvGrpSpPr>
        <p:grpSpPr>
          <a:xfrm>
            <a:off x="6149410" y="1656717"/>
            <a:ext cx="4003119" cy="369332"/>
            <a:chOff x="5884366" y="835667"/>
            <a:chExt cx="4003119" cy="369332"/>
          </a:xfrm>
        </p:grpSpPr>
        <p:sp>
          <p:nvSpPr>
            <p:cNvPr id="58" name="TextBox 57">
              <a:extLst>
                <a:ext uri="{FF2B5EF4-FFF2-40B4-BE49-F238E27FC236}">
                  <a16:creationId xmlns:a16="http://schemas.microsoft.com/office/drawing/2014/main" id="{AED6102B-FA96-B745-8BAD-5A6F78ADB0AF}"/>
                </a:ext>
              </a:extLst>
            </p:cNvPr>
            <p:cNvSpPr txBox="1"/>
            <p:nvPr/>
          </p:nvSpPr>
          <p:spPr>
            <a:xfrm>
              <a:off x="5884366" y="835667"/>
              <a:ext cx="317716" cy="369332"/>
            </a:xfrm>
            <a:prstGeom prst="rect">
              <a:avLst/>
            </a:prstGeom>
            <a:noFill/>
          </p:spPr>
          <p:txBody>
            <a:bodyPr wrap="none" rtlCol="0">
              <a:spAutoFit/>
            </a:bodyPr>
            <a:lstStyle/>
            <a:p>
              <a:r>
                <a:rPr lang="en-US" dirty="0"/>
                <a:t>B</a:t>
              </a:r>
            </a:p>
          </p:txBody>
        </p:sp>
        <p:grpSp>
          <p:nvGrpSpPr>
            <p:cNvPr id="40" name="Group 39">
              <a:extLst>
                <a:ext uri="{FF2B5EF4-FFF2-40B4-BE49-F238E27FC236}">
                  <a16:creationId xmlns:a16="http://schemas.microsoft.com/office/drawing/2014/main" id="{635B1CF0-D931-CD4D-BE00-37AA609F7815}"/>
                </a:ext>
              </a:extLst>
            </p:cNvPr>
            <p:cNvGrpSpPr/>
            <p:nvPr/>
          </p:nvGrpSpPr>
          <p:grpSpPr>
            <a:xfrm>
              <a:off x="6413662" y="850266"/>
              <a:ext cx="3473823" cy="282986"/>
              <a:chOff x="6875068" y="3096047"/>
              <a:chExt cx="3473823" cy="282986"/>
            </a:xfrm>
          </p:grpSpPr>
          <p:cxnSp>
            <p:nvCxnSpPr>
              <p:cNvPr id="41" name="Straight Connector 40">
                <a:extLst>
                  <a:ext uri="{FF2B5EF4-FFF2-40B4-BE49-F238E27FC236}">
                    <a16:creationId xmlns:a16="http://schemas.microsoft.com/office/drawing/2014/main" id="{2B8261DE-20A8-6645-8524-1FC14545393E}"/>
                  </a:ext>
                </a:extLst>
              </p:cNvPr>
              <p:cNvCxnSpPr>
                <a:cxnSpLocks/>
              </p:cNvCxnSpPr>
              <p:nvPr/>
            </p:nvCxnSpPr>
            <p:spPr>
              <a:xfrm>
                <a:off x="6875068" y="3319338"/>
                <a:ext cx="1670800"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9D1E7A6-6586-444A-809E-27C150525EC8}"/>
                  </a:ext>
                </a:extLst>
              </p:cNvPr>
              <p:cNvCxnSpPr>
                <a:cxnSpLocks/>
              </p:cNvCxnSpPr>
              <p:nvPr/>
            </p:nvCxnSpPr>
            <p:spPr>
              <a:xfrm flipV="1">
                <a:off x="8598093" y="3312862"/>
                <a:ext cx="1750798" cy="59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8EF7964C-3F87-D64D-8F05-23BB2F5A9E45}"/>
                  </a:ext>
                </a:extLst>
              </p:cNvPr>
              <p:cNvSpPr txBox="1"/>
              <p:nvPr/>
            </p:nvSpPr>
            <p:spPr>
              <a:xfrm>
                <a:off x="7391155" y="3102034"/>
                <a:ext cx="752129" cy="276999"/>
              </a:xfrm>
              <a:prstGeom prst="rect">
                <a:avLst/>
              </a:prstGeom>
              <a:noFill/>
            </p:spPr>
            <p:txBody>
              <a:bodyPr wrap="none" rtlCol="0">
                <a:spAutoFit/>
              </a:bodyPr>
              <a:lstStyle/>
              <a:p>
                <a:r>
                  <a:rPr lang="en-US" sz="1200" b="1" dirty="0">
                    <a:solidFill>
                      <a:srgbClr val="263FB4"/>
                    </a:solidFill>
                  </a:rPr>
                  <a:t>Non-T1D</a:t>
                </a:r>
              </a:p>
            </p:txBody>
          </p:sp>
          <p:sp>
            <p:nvSpPr>
              <p:cNvPr id="60" name="TextBox 59">
                <a:extLst>
                  <a:ext uri="{FF2B5EF4-FFF2-40B4-BE49-F238E27FC236}">
                    <a16:creationId xmlns:a16="http://schemas.microsoft.com/office/drawing/2014/main" id="{D5CC13E0-44C8-0947-A097-38E8D2B060BE}"/>
                  </a:ext>
                </a:extLst>
              </p:cNvPr>
              <p:cNvSpPr txBox="1"/>
              <p:nvPr/>
            </p:nvSpPr>
            <p:spPr>
              <a:xfrm>
                <a:off x="9145271" y="3096047"/>
                <a:ext cx="341772" cy="216815"/>
              </a:xfrm>
              <a:prstGeom prst="rect">
                <a:avLst/>
              </a:prstGeom>
              <a:noFill/>
            </p:spPr>
            <p:txBody>
              <a:bodyPr wrap="none" rtlCol="0">
                <a:spAutoFit/>
              </a:bodyPr>
              <a:lstStyle/>
              <a:p>
                <a:r>
                  <a:rPr lang="en-US" sz="1200" b="1" dirty="0">
                    <a:solidFill>
                      <a:srgbClr val="FF0000"/>
                    </a:solidFill>
                  </a:rPr>
                  <a:t>T1D</a:t>
                </a:r>
              </a:p>
            </p:txBody>
          </p:sp>
        </p:grpSp>
      </p:grpSp>
      <p:pic>
        <p:nvPicPr>
          <p:cNvPr id="6" name="Picture 5">
            <a:extLst>
              <a:ext uri="{FF2B5EF4-FFF2-40B4-BE49-F238E27FC236}">
                <a16:creationId xmlns:a16="http://schemas.microsoft.com/office/drawing/2014/main" id="{6A03C5CA-0F66-4447-813E-2045F3B7A771}"/>
              </a:ext>
            </a:extLst>
          </p:cNvPr>
          <p:cNvPicPr>
            <a:picLocks noChangeAspect="1"/>
          </p:cNvPicPr>
          <p:nvPr/>
        </p:nvPicPr>
        <p:blipFill>
          <a:blip r:embed="rId3"/>
          <a:stretch>
            <a:fillRect/>
          </a:stretch>
        </p:blipFill>
        <p:spPr>
          <a:xfrm>
            <a:off x="744688" y="1928472"/>
            <a:ext cx="5270185" cy="2635093"/>
          </a:xfrm>
          <a:prstGeom prst="rect">
            <a:avLst/>
          </a:prstGeom>
        </p:spPr>
      </p:pic>
      <p:pic>
        <p:nvPicPr>
          <p:cNvPr id="11" name="Picture 10">
            <a:extLst>
              <a:ext uri="{FF2B5EF4-FFF2-40B4-BE49-F238E27FC236}">
                <a16:creationId xmlns:a16="http://schemas.microsoft.com/office/drawing/2014/main" id="{8982DCAA-982A-F04E-9E65-FA25C73C3589}"/>
              </a:ext>
            </a:extLst>
          </p:cNvPr>
          <p:cNvPicPr>
            <a:picLocks noChangeAspect="1"/>
          </p:cNvPicPr>
          <p:nvPr/>
        </p:nvPicPr>
        <p:blipFill>
          <a:blip r:embed="rId4"/>
          <a:stretch>
            <a:fillRect/>
          </a:stretch>
        </p:blipFill>
        <p:spPr>
          <a:xfrm>
            <a:off x="6360856" y="1966784"/>
            <a:ext cx="5279546" cy="2639773"/>
          </a:xfrm>
          <a:prstGeom prst="rect">
            <a:avLst/>
          </a:prstGeom>
        </p:spPr>
      </p:pic>
    </p:spTree>
    <p:extLst>
      <p:ext uri="{BB962C8B-B14F-4D97-AF65-F5344CB8AC3E}">
        <p14:creationId xmlns:p14="http://schemas.microsoft.com/office/powerpoint/2010/main" val="3717820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79451965-022E-1C4D-BFC5-3886A35CC5D2}"/>
              </a:ext>
            </a:extLst>
          </p:cNvPr>
          <p:cNvSpPr txBox="1"/>
          <p:nvPr/>
        </p:nvSpPr>
        <p:spPr>
          <a:xfrm>
            <a:off x="267657" y="6020349"/>
            <a:ext cx="11402720" cy="738664"/>
          </a:xfrm>
          <a:prstGeom prst="rect">
            <a:avLst/>
          </a:prstGeom>
          <a:noFill/>
        </p:spPr>
        <p:txBody>
          <a:bodyPr wrap="square" rtlCol="0">
            <a:spAutoFit/>
          </a:bodyPr>
          <a:lstStyle/>
          <a:p>
            <a:r>
              <a:rPr lang="en-US" sz="1400" dirty="0"/>
              <a:t>Figure S7. Taxa contributing to enzymes involved in branched amino acid biosynthesis and that are differentially less abundant in T1D than non-T1D women in trimester 3. A) </a:t>
            </a:r>
            <a:r>
              <a:rPr lang="en-AU" sz="1400" dirty="0"/>
              <a:t>K00826</a:t>
            </a:r>
            <a:r>
              <a:rPr lang="en-US" sz="1400" dirty="0"/>
              <a:t> : BRANCHED-CHAINAMINOTRANSFERILEU-RXN, B) </a:t>
            </a:r>
            <a:r>
              <a:rPr lang="en-AU" sz="1400" dirty="0"/>
              <a:t>K00826</a:t>
            </a:r>
            <a:r>
              <a:rPr lang="en-US" sz="1400" dirty="0"/>
              <a:t> : BRANCHED-CHAINAMINOTRANSFERLEU-RXN and C) </a:t>
            </a:r>
            <a:r>
              <a:rPr lang="en-AU" sz="1400" dirty="0"/>
              <a:t>K00826</a:t>
            </a:r>
            <a:r>
              <a:rPr lang="en-US" sz="1400" dirty="0"/>
              <a:t>: BRANCHED-CHAINAMINOTRANSFERVAL-RXN. CPM: Counts per million.</a:t>
            </a:r>
            <a:r>
              <a:rPr lang="en-US" sz="1400" b="1" dirty="0">
                <a:solidFill>
                  <a:srgbClr val="FF0000"/>
                </a:solidFill>
              </a:rPr>
              <a:t> </a:t>
            </a:r>
            <a:endParaRPr lang="en-US" sz="1400" dirty="0"/>
          </a:p>
        </p:txBody>
      </p:sp>
      <p:grpSp>
        <p:nvGrpSpPr>
          <p:cNvPr id="37" name="Group 36">
            <a:extLst>
              <a:ext uri="{FF2B5EF4-FFF2-40B4-BE49-F238E27FC236}">
                <a16:creationId xmlns:a16="http://schemas.microsoft.com/office/drawing/2014/main" id="{647435F5-9168-A149-ACD9-92E3F9405484}"/>
              </a:ext>
            </a:extLst>
          </p:cNvPr>
          <p:cNvGrpSpPr/>
          <p:nvPr/>
        </p:nvGrpSpPr>
        <p:grpSpPr>
          <a:xfrm>
            <a:off x="111555" y="-67235"/>
            <a:ext cx="3837832" cy="369332"/>
            <a:chOff x="783908" y="117205"/>
            <a:chExt cx="3837832" cy="369332"/>
          </a:xfrm>
        </p:grpSpPr>
        <p:grpSp>
          <p:nvGrpSpPr>
            <p:cNvPr id="40" name="Group 39">
              <a:extLst>
                <a:ext uri="{FF2B5EF4-FFF2-40B4-BE49-F238E27FC236}">
                  <a16:creationId xmlns:a16="http://schemas.microsoft.com/office/drawing/2014/main" id="{7E062C34-C098-6840-A6C7-B245158B4B2D}"/>
                </a:ext>
              </a:extLst>
            </p:cNvPr>
            <p:cNvGrpSpPr/>
            <p:nvPr/>
          </p:nvGrpSpPr>
          <p:grpSpPr>
            <a:xfrm>
              <a:off x="1388422" y="151980"/>
              <a:ext cx="3233318" cy="282986"/>
              <a:chOff x="1272845" y="850266"/>
              <a:chExt cx="3233318" cy="282986"/>
            </a:xfrm>
          </p:grpSpPr>
          <p:cxnSp>
            <p:nvCxnSpPr>
              <p:cNvPr id="42" name="Straight Connector 41">
                <a:extLst>
                  <a:ext uri="{FF2B5EF4-FFF2-40B4-BE49-F238E27FC236}">
                    <a16:creationId xmlns:a16="http://schemas.microsoft.com/office/drawing/2014/main" id="{62139148-7A7E-6C4E-9973-829926C1D62E}"/>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A10F5BD-131E-6147-A525-323CEA91A161}"/>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8EBA8BE-2DFA-5147-A6FE-E435F2531F50}"/>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58" name="TextBox 57">
                <a:extLst>
                  <a:ext uri="{FF2B5EF4-FFF2-40B4-BE49-F238E27FC236}">
                    <a16:creationId xmlns:a16="http://schemas.microsoft.com/office/drawing/2014/main" id="{48B02AAD-CE3B-7848-8139-D2E5B6805B69}"/>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41" name="TextBox 40">
              <a:extLst>
                <a:ext uri="{FF2B5EF4-FFF2-40B4-BE49-F238E27FC236}">
                  <a16:creationId xmlns:a16="http://schemas.microsoft.com/office/drawing/2014/main" id="{ADD86BA0-0092-9C4C-AE0A-D28FF833DAEC}"/>
                </a:ext>
              </a:extLst>
            </p:cNvPr>
            <p:cNvSpPr txBox="1"/>
            <p:nvPr/>
          </p:nvSpPr>
          <p:spPr>
            <a:xfrm>
              <a:off x="783908" y="117205"/>
              <a:ext cx="317716" cy="369332"/>
            </a:xfrm>
            <a:prstGeom prst="rect">
              <a:avLst/>
            </a:prstGeom>
            <a:noFill/>
          </p:spPr>
          <p:txBody>
            <a:bodyPr wrap="none" rtlCol="0">
              <a:spAutoFit/>
            </a:bodyPr>
            <a:lstStyle/>
            <a:p>
              <a:r>
                <a:rPr lang="en-US" dirty="0"/>
                <a:t>A</a:t>
              </a:r>
            </a:p>
          </p:txBody>
        </p:sp>
      </p:grpSp>
      <p:pic>
        <p:nvPicPr>
          <p:cNvPr id="3" name="Picture 2">
            <a:extLst>
              <a:ext uri="{FF2B5EF4-FFF2-40B4-BE49-F238E27FC236}">
                <a16:creationId xmlns:a16="http://schemas.microsoft.com/office/drawing/2014/main" id="{C7C5F4DC-9356-2546-B03D-E66E2AA9E792}"/>
              </a:ext>
            </a:extLst>
          </p:cNvPr>
          <p:cNvPicPr>
            <a:picLocks noChangeAspect="1"/>
          </p:cNvPicPr>
          <p:nvPr/>
        </p:nvPicPr>
        <p:blipFill>
          <a:blip r:embed="rId3"/>
          <a:stretch>
            <a:fillRect/>
          </a:stretch>
        </p:blipFill>
        <p:spPr>
          <a:xfrm>
            <a:off x="375483" y="275203"/>
            <a:ext cx="5789062" cy="2894531"/>
          </a:xfrm>
          <a:prstGeom prst="rect">
            <a:avLst/>
          </a:prstGeom>
        </p:spPr>
      </p:pic>
      <p:pic>
        <p:nvPicPr>
          <p:cNvPr id="5" name="Picture 4">
            <a:extLst>
              <a:ext uri="{FF2B5EF4-FFF2-40B4-BE49-F238E27FC236}">
                <a16:creationId xmlns:a16="http://schemas.microsoft.com/office/drawing/2014/main" id="{918D6843-D254-3243-A146-8AC1156D5290}"/>
              </a:ext>
            </a:extLst>
          </p:cNvPr>
          <p:cNvPicPr>
            <a:picLocks noChangeAspect="1"/>
          </p:cNvPicPr>
          <p:nvPr/>
        </p:nvPicPr>
        <p:blipFill>
          <a:blip r:embed="rId4"/>
          <a:stretch>
            <a:fillRect/>
          </a:stretch>
        </p:blipFill>
        <p:spPr>
          <a:xfrm>
            <a:off x="6130824" y="268726"/>
            <a:ext cx="5802015" cy="2901008"/>
          </a:xfrm>
          <a:prstGeom prst="rect">
            <a:avLst/>
          </a:prstGeom>
        </p:spPr>
      </p:pic>
      <p:grpSp>
        <p:nvGrpSpPr>
          <p:cNvPr id="60" name="Group 59">
            <a:extLst>
              <a:ext uri="{FF2B5EF4-FFF2-40B4-BE49-F238E27FC236}">
                <a16:creationId xmlns:a16="http://schemas.microsoft.com/office/drawing/2014/main" id="{F78FF67F-D679-3B43-8AB3-74162BC6008E}"/>
              </a:ext>
            </a:extLst>
          </p:cNvPr>
          <p:cNvGrpSpPr/>
          <p:nvPr/>
        </p:nvGrpSpPr>
        <p:grpSpPr>
          <a:xfrm>
            <a:off x="5885045" y="-80682"/>
            <a:ext cx="3837832" cy="369332"/>
            <a:chOff x="783908" y="117205"/>
            <a:chExt cx="3837832" cy="369332"/>
          </a:xfrm>
        </p:grpSpPr>
        <p:grpSp>
          <p:nvGrpSpPr>
            <p:cNvPr id="61" name="Group 60">
              <a:extLst>
                <a:ext uri="{FF2B5EF4-FFF2-40B4-BE49-F238E27FC236}">
                  <a16:creationId xmlns:a16="http://schemas.microsoft.com/office/drawing/2014/main" id="{C27D0277-CAF8-5044-8564-3C4F35F5ED2D}"/>
                </a:ext>
              </a:extLst>
            </p:cNvPr>
            <p:cNvGrpSpPr/>
            <p:nvPr/>
          </p:nvGrpSpPr>
          <p:grpSpPr>
            <a:xfrm>
              <a:off x="1388422" y="151980"/>
              <a:ext cx="3233318" cy="282986"/>
              <a:chOff x="1272845" y="850266"/>
              <a:chExt cx="3233318" cy="282986"/>
            </a:xfrm>
          </p:grpSpPr>
          <p:cxnSp>
            <p:nvCxnSpPr>
              <p:cNvPr id="67" name="Straight Connector 66">
                <a:extLst>
                  <a:ext uri="{FF2B5EF4-FFF2-40B4-BE49-F238E27FC236}">
                    <a16:creationId xmlns:a16="http://schemas.microsoft.com/office/drawing/2014/main" id="{879086A9-DB9E-AC43-84C9-E79230ED695E}"/>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D31F7F5-18CF-0049-95B6-36BCF7FFA844}"/>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96F3B442-9F29-A74E-BAB1-CD4E76672B2B}"/>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70" name="TextBox 69">
                <a:extLst>
                  <a:ext uri="{FF2B5EF4-FFF2-40B4-BE49-F238E27FC236}">
                    <a16:creationId xmlns:a16="http://schemas.microsoft.com/office/drawing/2014/main" id="{1254AAD6-1DF7-C347-8729-E29030D84E76}"/>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66" name="TextBox 65">
              <a:extLst>
                <a:ext uri="{FF2B5EF4-FFF2-40B4-BE49-F238E27FC236}">
                  <a16:creationId xmlns:a16="http://schemas.microsoft.com/office/drawing/2014/main" id="{18BB61AD-3850-0C44-9FB5-A81D5B512250}"/>
                </a:ext>
              </a:extLst>
            </p:cNvPr>
            <p:cNvSpPr txBox="1"/>
            <p:nvPr/>
          </p:nvSpPr>
          <p:spPr>
            <a:xfrm>
              <a:off x="783908" y="117205"/>
              <a:ext cx="309700" cy="369332"/>
            </a:xfrm>
            <a:prstGeom prst="rect">
              <a:avLst/>
            </a:prstGeom>
            <a:noFill/>
          </p:spPr>
          <p:txBody>
            <a:bodyPr wrap="none" rtlCol="0">
              <a:spAutoFit/>
            </a:bodyPr>
            <a:lstStyle/>
            <a:p>
              <a:r>
                <a:rPr lang="en-US" dirty="0"/>
                <a:t>B</a:t>
              </a:r>
            </a:p>
          </p:txBody>
        </p:sp>
      </p:grpSp>
      <p:pic>
        <p:nvPicPr>
          <p:cNvPr id="7" name="Picture 6">
            <a:extLst>
              <a:ext uri="{FF2B5EF4-FFF2-40B4-BE49-F238E27FC236}">
                <a16:creationId xmlns:a16="http://schemas.microsoft.com/office/drawing/2014/main" id="{7D1F66A7-4D88-F946-A40B-CCF47496D7D1}"/>
              </a:ext>
            </a:extLst>
          </p:cNvPr>
          <p:cNvPicPr>
            <a:picLocks noChangeAspect="1"/>
          </p:cNvPicPr>
          <p:nvPr/>
        </p:nvPicPr>
        <p:blipFill>
          <a:blip r:embed="rId5"/>
          <a:stretch>
            <a:fillRect/>
          </a:stretch>
        </p:blipFill>
        <p:spPr>
          <a:xfrm>
            <a:off x="3573641" y="3463166"/>
            <a:ext cx="5114365" cy="2557183"/>
          </a:xfrm>
          <a:prstGeom prst="rect">
            <a:avLst/>
          </a:prstGeom>
        </p:spPr>
      </p:pic>
      <p:grpSp>
        <p:nvGrpSpPr>
          <p:cNvPr id="71" name="Group 70">
            <a:extLst>
              <a:ext uri="{FF2B5EF4-FFF2-40B4-BE49-F238E27FC236}">
                <a16:creationId xmlns:a16="http://schemas.microsoft.com/office/drawing/2014/main" id="{58800E42-C908-424F-9EE8-6CCE780103C7}"/>
              </a:ext>
            </a:extLst>
          </p:cNvPr>
          <p:cNvGrpSpPr/>
          <p:nvPr/>
        </p:nvGrpSpPr>
        <p:grpSpPr>
          <a:xfrm>
            <a:off x="3135544" y="3210496"/>
            <a:ext cx="3587985" cy="412941"/>
            <a:chOff x="783908" y="157967"/>
            <a:chExt cx="3587985" cy="412941"/>
          </a:xfrm>
        </p:grpSpPr>
        <p:grpSp>
          <p:nvGrpSpPr>
            <p:cNvPr id="72" name="Group 71">
              <a:extLst>
                <a:ext uri="{FF2B5EF4-FFF2-40B4-BE49-F238E27FC236}">
                  <a16:creationId xmlns:a16="http://schemas.microsoft.com/office/drawing/2014/main" id="{285E1AD9-B2AA-BF47-8D7F-324444C60D22}"/>
                </a:ext>
              </a:extLst>
            </p:cNvPr>
            <p:cNvGrpSpPr/>
            <p:nvPr/>
          </p:nvGrpSpPr>
          <p:grpSpPr>
            <a:xfrm>
              <a:off x="1597751" y="157967"/>
              <a:ext cx="2774142" cy="228275"/>
              <a:chOff x="1482174" y="856253"/>
              <a:chExt cx="2774142" cy="228275"/>
            </a:xfrm>
          </p:grpSpPr>
          <p:cxnSp>
            <p:nvCxnSpPr>
              <p:cNvPr id="74" name="Straight Connector 73">
                <a:extLst>
                  <a:ext uri="{FF2B5EF4-FFF2-40B4-BE49-F238E27FC236}">
                    <a16:creationId xmlns:a16="http://schemas.microsoft.com/office/drawing/2014/main" id="{9DAD8B57-64B2-D74C-A7E0-C0BFAF4781D2}"/>
                  </a:ext>
                </a:extLst>
              </p:cNvPr>
              <p:cNvCxnSpPr>
                <a:cxnSpLocks/>
              </p:cNvCxnSpPr>
              <p:nvPr/>
            </p:nvCxnSpPr>
            <p:spPr>
              <a:xfrm>
                <a:off x="1482174" y="1073068"/>
                <a:ext cx="1333708" cy="489"/>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3B4F3BD-8D9F-0147-B087-79F0CBB690B2}"/>
                  </a:ext>
                </a:extLst>
              </p:cNvPr>
              <p:cNvCxnSpPr>
                <a:cxnSpLocks/>
              </p:cNvCxnSpPr>
              <p:nvPr/>
            </p:nvCxnSpPr>
            <p:spPr>
              <a:xfrm>
                <a:off x="2903811" y="1073557"/>
                <a:ext cx="1352505" cy="1097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72181FA4-3807-FC4D-BF12-026CCB0EB827}"/>
                  </a:ext>
                </a:extLst>
              </p:cNvPr>
              <p:cNvSpPr txBox="1"/>
              <p:nvPr/>
            </p:nvSpPr>
            <p:spPr>
              <a:xfrm>
                <a:off x="1788932" y="856253"/>
                <a:ext cx="550199" cy="216815"/>
              </a:xfrm>
              <a:prstGeom prst="rect">
                <a:avLst/>
              </a:prstGeom>
              <a:noFill/>
            </p:spPr>
            <p:txBody>
              <a:bodyPr wrap="none" rtlCol="0">
                <a:spAutoFit/>
              </a:bodyPr>
              <a:lstStyle/>
              <a:p>
                <a:r>
                  <a:rPr lang="en-US" sz="1200" b="1" dirty="0">
                    <a:solidFill>
                      <a:srgbClr val="263FB4"/>
                    </a:solidFill>
                  </a:rPr>
                  <a:t>NonT1D</a:t>
                </a:r>
              </a:p>
            </p:txBody>
          </p:sp>
          <p:sp>
            <p:nvSpPr>
              <p:cNvPr id="77" name="TextBox 76">
                <a:extLst>
                  <a:ext uri="{FF2B5EF4-FFF2-40B4-BE49-F238E27FC236}">
                    <a16:creationId xmlns:a16="http://schemas.microsoft.com/office/drawing/2014/main" id="{A42C102B-489B-ED4E-9EF3-1DE99C65FFFE}"/>
                  </a:ext>
                </a:extLst>
              </p:cNvPr>
              <p:cNvSpPr txBox="1"/>
              <p:nvPr/>
            </p:nvSpPr>
            <p:spPr>
              <a:xfrm>
                <a:off x="3380562" y="863434"/>
                <a:ext cx="341772" cy="216815"/>
              </a:xfrm>
              <a:prstGeom prst="rect">
                <a:avLst/>
              </a:prstGeom>
              <a:noFill/>
            </p:spPr>
            <p:txBody>
              <a:bodyPr wrap="none" rtlCol="0">
                <a:spAutoFit/>
              </a:bodyPr>
              <a:lstStyle/>
              <a:p>
                <a:r>
                  <a:rPr lang="en-US" sz="1200" b="1" dirty="0">
                    <a:solidFill>
                      <a:srgbClr val="FF0000"/>
                    </a:solidFill>
                  </a:rPr>
                  <a:t>T1D</a:t>
                </a:r>
              </a:p>
            </p:txBody>
          </p:sp>
        </p:grpSp>
        <p:sp>
          <p:nvSpPr>
            <p:cNvPr id="73" name="TextBox 72">
              <a:extLst>
                <a:ext uri="{FF2B5EF4-FFF2-40B4-BE49-F238E27FC236}">
                  <a16:creationId xmlns:a16="http://schemas.microsoft.com/office/drawing/2014/main" id="{BDD19360-C9CE-4844-9330-1CE22803CB39}"/>
                </a:ext>
              </a:extLst>
            </p:cNvPr>
            <p:cNvSpPr txBox="1"/>
            <p:nvPr/>
          </p:nvSpPr>
          <p:spPr>
            <a:xfrm>
              <a:off x="783908" y="201576"/>
              <a:ext cx="308098" cy="369332"/>
            </a:xfrm>
            <a:prstGeom prst="rect">
              <a:avLst/>
            </a:prstGeom>
            <a:noFill/>
          </p:spPr>
          <p:txBody>
            <a:bodyPr wrap="none" rtlCol="0">
              <a:spAutoFit/>
            </a:bodyPr>
            <a:lstStyle/>
            <a:p>
              <a:r>
                <a:rPr lang="en-US" dirty="0"/>
                <a:t>C</a:t>
              </a:r>
            </a:p>
          </p:txBody>
        </p:sp>
      </p:grpSp>
    </p:spTree>
    <p:extLst>
      <p:ext uri="{BB962C8B-B14F-4D97-AF65-F5344CB8AC3E}">
        <p14:creationId xmlns:p14="http://schemas.microsoft.com/office/powerpoint/2010/main" val="2494161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0DADA5B2-8A8D-5747-9185-B2999ABC4E7B}"/>
              </a:ext>
            </a:extLst>
          </p:cNvPr>
          <p:cNvSpPr txBox="1"/>
          <p:nvPr/>
        </p:nvSpPr>
        <p:spPr>
          <a:xfrm>
            <a:off x="281104" y="5780782"/>
            <a:ext cx="11402720" cy="1077218"/>
          </a:xfrm>
          <a:prstGeom prst="rect">
            <a:avLst/>
          </a:prstGeom>
          <a:noFill/>
        </p:spPr>
        <p:txBody>
          <a:bodyPr wrap="square" rtlCol="0">
            <a:spAutoFit/>
          </a:bodyPr>
          <a:lstStyle/>
          <a:p>
            <a:pPr algn="just"/>
            <a:r>
              <a:rPr lang="en-US" sz="1600" dirty="0"/>
              <a:t>Figure S8. Taxa contributing to enzymes involved in short-chain fatty acids biosynthesis and that are differentially less abundant in T1D than non-T1D women in trimester 3. A) K00171: pyruvate ferredoxin oxidoreductase delta subunit, B) K13788: phosphate acetyltransferase, C) K00209: Trans-2-enoyl-CoA-Reductase-NAD+-RXN and D) RXN-12559 or K00209: Trans-2 enoyl CoA reductase. CPM: Counts per million.</a:t>
            </a:r>
          </a:p>
        </p:txBody>
      </p:sp>
      <p:pic>
        <p:nvPicPr>
          <p:cNvPr id="4" name="Picture 3">
            <a:extLst>
              <a:ext uri="{FF2B5EF4-FFF2-40B4-BE49-F238E27FC236}">
                <a16:creationId xmlns:a16="http://schemas.microsoft.com/office/drawing/2014/main" id="{765C6BD8-106B-5B44-B3BA-BAB37F0B71B9}"/>
              </a:ext>
            </a:extLst>
          </p:cNvPr>
          <p:cNvPicPr>
            <a:picLocks noChangeAspect="1"/>
          </p:cNvPicPr>
          <p:nvPr/>
        </p:nvPicPr>
        <p:blipFill>
          <a:blip r:embed="rId3"/>
          <a:stretch>
            <a:fillRect/>
          </a:stretch>
        </p:blipFill>
        <p:spPr>
          <a:xfrm>
            <a:off x="575769" y="297693"/>
            <a:ext cx="5262888" cy="2631444"/>
          </a:xfrm>
          <a:prstGeom prst="rect">
            <a:avLst/>
          </a:prstGeom>
        </p:spPr>
      </p:pic>
      <p:grpSp>
        <p:nvGrpSpPr>
          <p:cNvPr id="8" name="Group 7">
            <a:extLst>
              <a:ext uri="{FF2B5EF4-FFF2-40B4-BE49-F238E27FC236}">
                <a16:creationId xmlns:a16="http://schemas.microsoft.com/office/drawing/2014/main" id="{D88E4ED6-975C-6A47-B129-7C8BF9248F4A}"/>
              </a:ext>
            </a:extLst>
          </p:cNvPr>
          <p:cNvGrpSpPr/>
          <p:nvPr/>
        </p:nvGrpSpPr>
        <p:grpSpPr>
          <a:xfrm>
            <a:off x="229427" y="0"/>
            <a:ext cx="3770015" cy="369332"/>
            <a:chOff x="229427" y="0"/>
            <a:chExt cx="3770015" cy="369332"/>
          </a:xfrm>
        </p:grpSpPr>
        <p:grpSp>
          <p:nvGrpSpPr>
            <p:cNvPr id="57" name="Group 56">
              <a:extLst>
                <a:ext uri="{FF2B5EF4-FFF2-40B4-BE49-F238E27FC236}">
                  <a16:creationId xmlns:a16="http://schemas.microsoft.com/office/drawing/2014/main" id="{0450D8A6-0331-0C4D-9BA2-B01C76A0C6D7}"/>
                </a:ext>
              </a:extLst>
            </p:cNvPr>
            <p:cNvGrpSpPr/>
            <p:nvPr/>
          </p:nvGrpSpPr>
          <p:grpSpPr>
            <a:xfrm>
              <a:off x="766124" y="11125"/>
              <a:ext cx="3233318" cy="282986"/>
              <a:chOff x="1272845" y="850266"/>
              <a:chExt cx="3233318" cy="282986"/>
            </a:xfrm>
          </p:grpSpPr>
          <p:cxnSp>
            <p:nvCxnSpPr>
              <p:cNvPr id="58" name="Straight Connector 57">
                <a:extLst>
                  <a:ext uri="{FF2B5EF4-FFF2-40B4-BE49-F238E27FC236}">
                    <a16:creationId xmlns:a16="http://schemas.microsoft.com/office/drawing/2014/main" id="{D99FCED2-869C-5348-8096-E836B4B3FBF4}"/>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892D0AD-8E38-4D4D-A6F3-5C3628BB56F8}"/>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B3CA60CD-5975-EB41-9CBA-80842889529B}"/>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62" name="TextBox 61">
                <a:extLst>
                  <a:ext uri="{FF2B5EF4-FFF2-40B4-BE49-F238E27FC236}">
                    <a16:creationId xmlns:a16="http://schemas.microsoft.com/office/drawing/2014/main" id="{69D6643B-4C80-7E46-9A8A-DB29F7560211}"/>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63" name="TextBox 62">
              <a:extLst>
                <a:ext uri="{FF2B5EF4-FFF2-40B4-BE49-F238E27FC236}">
                  <a16:creationId xmlns:a16="http://schemas.microsoft.com/office/drawing/2014/main" id="{D6A14B94-E426-BD40-976B-ABC7CF7CF084}"/>
                </a:ext>
              </a:extLst>
            </p:cNvPr>
            <p:cNvSpPr txBox="1"/>
            <p:nvPr/>
          </p:nvSpPr>
          <p:spPr>
            <a:xfrm>
              <a:off x="229427" y="0"/>
              <a:ext cx="317716" cy="369332"/>
            </a:xfrm>
            <a:prstGeom prst="rect">
              <a:avLst/>
            </a:prstGeom>
            <a:noFill/>
          </p:spPr>
          <p:txBody>
            <a:bodyPr wrap="none" rtlCol="0">
              <a:spAutoFit/>
            </a:bodyPr>
            <a:lstStyle/>
            <a:p>
              <a:r>
                <a:rPr lang="en-US" dirty="0"/>
                <a:t>A</a:t>
              </a:r>
            </a:p>
          </p:txBody>
        </p:sp>
      </p:grpSp>
      <p:grpSp>
        <p:nvGrpSpPr>
          <p:cNvPr id="5" name="Group 4">
            <a:extLst>
              <a:ext uri="{FF2B5EF4-FFF2-40B4-BE49-F238E27FC236}">
                <a16:creationId xmlns:a16="http://schemas.microsoft.com/office/drawing/2014/main" id="{C5ED9210-BDE6-2349-B507-338C64481830}"/>
              </a:ext>
            </a:extLst>
          </p:cNvPr>
          <p:cNvGrpSpPr/>
          <p:nvPr/>
        </p:nvGrpSpPr>
        <p:grpSpPr>
          <a:xfrm>
            <a:off x="6010156" y="14443"/>
            <a:ext cx="3758485" cy="423791"/>
            <a:chOff x="6010156" y="14443"/>
            <a:chExt cx="3758485" cy="423791"/>
          </a:xfrm>
        </p:grpSpPr>
        <p:sp>
          <p:nvSpPr>
            <p:cNvPr id="64" name="TextBox 63">
              <a:extLst>
                <a:ext uri="{FF2B5EF4-FFF2-40B4-BE49-F238E27FC236}">
                  <a16:creationId xmlns:a16="http://schemas.microsoft.com/office/drawing/2014/main" id="{2EAF0368-4C83-1948-A2A8-713E5FA639FA}"/>
                </a:ext>
              </a:extLst>
            </p:cNvPr>
            <p:cNvSpPr txBox="1"/>
            <p:nvPr/>
          </p:nvSpPr>
          <p:spPr>
            <a:xfrm>
              <a:off x="6010156" y="20430"/>
              <a:ext cx="309700" cy="417804"/>
            </a:xfrm>
            <a:prstGeom prst="rect">
              <a:avLst/>
            </a:prstGeom>
            <a:noFill/>
          </p:spPr>
          <p:txBody>
            <a:bodyPr wrap="none" rtlCol="0">
              <a:spAutoFit/>
            </a:bodyPr>
            <a:lstStyle/>
            <a:p>
              <a:r>
                <a:rPr lang="en-US" dirty="0"/>
                <a:t>B</a:t>
              </a:r>
            </a:p>
          </p:txBody>
        </p:sp>
        <p:grpSp>
          <p:nvGrpSpPr>
            <p:cNvPr id="65" name="Group 64">
              <a:extLst>
                <a:ext uri="{FF2B5EF4-FFF2-40B4-BE49-F238E27FC236}">
                  <a16:creationId xmlns:a16="http://schemas.microsoft.com/office/drawing/2014/main" id="{721DADF1-B84B-B342-9D8A-D5ED0D1C83DA}"/>
                </a:ext>
              </a:extLst>
            </p:cNvPr>
            <p:cNvGrpSpPr/>
            <p:nvPr/>
          </p:nvGrpSpPr>
          <p:grpSpPr>
            <a:xfrm>
              <a:off x="6535323" y="14443"/>
              <a:ext cx="3233318" cy="282986"/>
              <a:chOff x="1272845" y="850266"/>
              <a:chExt cx="3233318" cy="282986"/>
            </a:xfrm>
          </p:grpSpPr>
          <p:cxnSp>
            <p:nvCxnSpPr>
              <p:cNvPr id="66" name="Straight Connector 65">
                <a:extLst>
                  <a:ext uri="{FF2B5EF4-FFF2-40B4-BE49-F238E27FC236}">
                    <a16:creationId xmlns:a16="http://schemas.microsoft.com/office/drawing/2014/main" id="{DB5CEF3B-E5F5-CC44-B1C4-6297D41EB75F}"/>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EDF51AD-54F6-D340-9258-D0909DF98542}"/>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97C84FD8-EA67-BF4B-B00A-691A6CDB4AAB}"/>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92" name="TextBox 91">
                <a:extLst>
                  <a:ext uri="{FF2B5EF4-FFF2-40B4-BE49-F238E27FC236}">
                    <a16:creationId xmlns:a16="http://schemas.microsoft.com/office/drawing/2014/main" id="{CC370049-B2C0-D94D-9B72-4A466A3B9CCC}"/>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grpSp>
      <p:pic>
        <p:nvPicPr>
          <p:cNvPr id="7" name="Picture 6">
            <a:extLst>
              <a:ext uri="{FF2B5EF4-FFF2-40B4-BE49-F238E27FC236}">
                <a16:creationId xmlns:a16="http://schemas.microsoft.com/office/drawing/2014/main" id="{F77CE5F6-08DC-2B43-8A32-5F0B65E6C01A}"/>
              </a:ext>
            </a:extLst>
          </p:cNvPr>
          <p:cNvPicPr>
            <a:picLocks noChangeAspect="1"/>
          </p:cNvPicPr>
          <p:nvPr/>
        </p:nvPicPr>
        <p:blipFill>
          <a:blip r:embed="rId4"/>
          <a:stretch>
            <a:fillRect/>
          </a:stretch>
        </p:blipFill>
        <p:spPr>
          <a:xfrm>
            <a:off x="6234491" y="297693"/>
            <a:ext cx="5012719" cy="2506360"/>
          </a:xfrm>
          <a:prstGeom prst="rect">
            <a:avLst/>
          </a:prstGeom>
        </p:spPr>
      </p:pic>
      <p:grpSp>
        <p:nvGrpSpPr>
          <p:cNvPr id="93" name="Group 92">
            <a:extLst>
              <a:ext uri="{FF2B5EF4-FFF2-40B4-BE49-F238E27FC236}">
                <a16:creationId xmlns:a16="http://schemas.microsoft.com/office/drawing/2014/main" id="{A8F3A5DB-7347-3D4A-B7ED-1A6D4F1CE82A}"/>
              </a:ext>
            </a:extLst>
          </p:cNvPr>
          <p:cNvGrpSpPr/>
          <p:nvPr/>
        </p:nvGrpSpPr>
        <p:grpSpPr>
          <a:xfrm>
            <a:off x="281104" y="2895716"/>
            <a:ext cx="3497520" cy="369332"/>
            <a:chOff x="229427" y="0"/>
            <a:chExt cx="3497520" cy="369332"/>
          </a:xfrm>
        </p:grpSpPr>
        <p:grpSp>
          <p:nvGrpSpPr>
            <p:cNvPr id="94" name="Group 93">
              <a:extLst>
                <a:ext uri="{FF2B5EF4-FFF2-40B4-BE49-F238E27FC236}">
                  <a16:creationId xmlns:a16="http://schemas.microsoft.com/office/drawing/2014/main" id="{2A50F3F3-F29E-E843-A379-B7A5D708C973}"/>
                </a:ext>
              </a:extLst>
            </p:cNvPr>
            <p:cNvGrpSpPr/>
            <p:nvPr/>
          </p:nvGrpSpPr>
          <p:grpSpPr>
            <a:xfrm>
              <a:off x="970299" y="11125"/>
              <a:ext cx="2756648" cy="223291"/>
              <a:chOff x="1477020" y="850266"/>
              <a:chExt cx="2756648" cy="223291"/>
            </a:xfrm>
          </p:grpSpPr>
          <p:cxnSp>
            <p:nvCxnSpPr>
              <p:cNvPr id="96" name="Straight Connector 95">
                <a:extLst>
                  <a:ext uri="{FF2B5EF4-FFF2-40B4-BE49-F238E27FC236}">
                    <a16:creationId xmlns:a16="http://schemas.microsoft.com/office/drawing/2014/main" id="{B3F2E8E4-C0E4-C843-B326-F5908CF1A5A7}"/>
                  </a:ext>
                </a:extLst>
              </p:cNvPr>
              <p:cNvCxnSpPr>
                <a:cxnSpLocks/>
              </p:cNvCxnSpPr>
              <p:nvPr/>
            </p:nvCxnSpPr>
            <p:spPr>
              <a:xfrm>
                <a:off x="1477020" y="1067081"/>
                <a:ext cx="1338862" cy="6476"/>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4170C79-4410-C040-B3F2-09BECDA1F6F1}"/>
                  </a:ext>
                </a:extLst>
              </p:cNvPr>
              <p:cNvCxnSpPr>
                <a:cxnSpLocks/>
              </p:cNvCxnSpPr>
              <p:nvPr/>
            </p:nvCxnSpPr>
            <p:spPr>
              <a:xfrm>
                <a:off x="2903811" y="1073557"/>
                <a:ext cx="132985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0C67E2F5-ED85-DC4E-B936-A4AE945F43B2}"/>
                  </a:ext>
                </a:extLst>
              </p:cNvPr>
              <p:cNvSpPr txBox="1"/>
              <p:nvPr/>
            </p:nvSpPr>
            <p:spPr>
              <a:xfrm>
                <a:off x="1788932" y="856253"/>
                <a:ext cx="550199" cy="216815"/>
              </a:xfrm>
              <a:prstGeom prst="rect">
                <a:avLst/>
              </a:prstGeom>
              <a:noFill/>
            </p:spPr>
            <p:txBody>
              <a:bodyPr wrap="none" rtlCol="0">
                <a:spAutoFit/>
              </a:bodyPr>
              <a:lstStyle/>
              <a:p>
                <a:r>
                  <a:rPr lang="en-US" sz="1200" b="1" dirty="0">
                    <a:solidFill>
                      <a:srgbClr val="263FB4"/>
                    </a:solidFill>
                  </a:rPr>
                  <a:t>NonT1D</a:t>
                </a:r>
              </a:p>
            </p:txBody>
          </p:sp>
          <p:sp>
            <p:nvSpPr>
              <p:cNvPr id="99" name="TextBox 98">
                <a:extLst>
                  <a:ext uri="{FF2B5EF4-FFF2-40B4-BE49-F238E27FC236}">
                    <a16:creationId xmlns:a16="http://schemas.microsoft.com/office/drawing/2014/main" id="{B7716370-D3C1-F546-9D4E-3F564AF0F39E}"/>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95" name="TextBox 94">
              <a:extLst>
                <a:ext uri="{FF2B5EF4-FFF2-40B4-BE49-F238E27FC236}">
                  <a16:creationId xmlns:a16="http://schemas.microsoft.com/office/drawing/2014/main" id="{A55A85E2-BAD1-3D4F-8687-87DF4FE79F15}"/>
                </a:ext>
              </a:extLst>
            </p:cNvPr>
            <p:cNvSpPr txBox="1"/>
            <p:nvPr/>
          </p:nvSpPr>
          <p:spPr>
            <a:xfrm>
              <a:off x="229427" y="0"/>
              <a:ext cx="308098" cy="369332"/>
            </a:xfrm>
            <a:prstGeom prst="rect">
              <a:avLst/>
            </a:prstGeom>
            <a:noFill/>
          </p:spPr>
          <p:txBody>
            <a:bodyPr wrap="none" rtlCol="0">
              <a:spAutoFit/>
            </a:bodyPr>
            <a:lstStyle/>
            <a:p>
              <a:r>
                <a:rPr lang="en-US" dirty="0"/>
                <a:t>C</a:t>
              </a:r>
            </a:p>
          </p:txBody>
        </p:sp>
      </p:grpSp>
      <p:pic>
        <p:nvPicPr>
          <p:cNvPr id="12" name="Picture 11">
            <a:extLst>
              <a:ext uri="{FF2B5EF4-FFF2-40B4-BE49-F238E27FC236}">
                <a16:creationId xmlns:a16="http://schemas.microsoft.com/office/drawing/2014/main" id="{2D7622AC-50B1-6D4F-BDAA-F952E570D3DE}"/>
              </a:ext>
            </a:extLst>
          </p:cNvPr>
          <p:cNvPicPr>
            <a:picLocks noChangeAspect="1"/>
          </p:cNvPicPr>
          <p:nvPr/>
        </p:nvPicPr>
        <p:blipFill>
          <a:blip r:embed="rId5"/>
          <a:stretch>
            <a:fillRect/>
          </a:stretch>
        </p:blipFill>
        <p:spPr>
          <a:xfrm>
            <a:off x="773313" y="3168595"/>
            <a:ext cx="4849906" cy="2424953"/>
          </a:xfrm>
          <a:prstGeom prst="rect">
            <a:avLst/>
          </a:prstGeom>
        </p:spPr>
      </p:pic>
      <p:pic>
        <p:nvPicPr>
          <p:cNvPr id="16" name="Picture 15">
            <a:extLst>
              <a:ext uri="{FF2B5EF4-FFF2-40B4-BE49-F238E27FC236}">
                <a16:creationId xmlns:a16="http://schemas.microsoft.com/office/drawing/2014/main" id="{F42AE554-D21C-3E44-9000-6FD29E716750}"/>
              </a:ext>
            </a:extLst>
          </p:cNvPr>
          <p:cNvPicPr>
            <a:picLocks noChangeAspect="1"/>
          </p:cNvPicPr>
          <p:nvPr/>
        </p:nvPicPr>
        <p:blipFill>
          <a:blip r:embed="rId6"/>
          <a:stretch>
            <a:fillRect/>
          </a:stretch>
        </p:blipFill>
        <p:spPr>
          <a:xfrm>
            <a:off x="6604227" y="3168595"/>
            <a:ext cx="4810422" cy="2405211"/>
          </a:xfrm>
          <a:prstGeom prst="rect">
            <a:avLst/>
          </a:prstGeom>
        </p:spPr>
      </p:pic>
      <p:grpSp>
        <p:nvGrpSpPr>
          <p:cNvPr id="107" name="Group 106">
            <a:extLst>
              <a:ext uri="{FF2B5EF4-FFF2-40B4-BE49-F238E27FC236}">
                <a16:creationId xmlns:a16="http://schemas.microsoft.com/office/drawing/2014/main" id="{988CEE58-5B89-1F41-A6ED-E4B68F8169C6}"/>
              </a:ext>
            </a:extLst>
          </p:cNvPr>
          <p:cNvGrpSpPr/>
          <p:nvPr/>
        </p:nvGrpSpPr>
        <p:grpSpPr>
          <a:xfrm>
            <a:off x="6055993" y="2904224"/>
            <a:ext cx="3497520" cy="369332"/>
            <a:chOff x="229427" y="0"/>
            <a:chExt cx="3497520" cy="369332"/>
          </a:xfrm>
        </p:grpSpPr>
        <p:grpSp>
          <p:nvGrpSpPr>
            <p:cNvPr id="108" name="Group 107">
              <a:extLst>
                <a:ext uri="{FF2B5EF4-FFF2-40B4-BE49-F238E27FC236}">
                  <a16:creationId xmlns:a16="http://schemas.microsoft.com/office/drawing/2014/main" id="{AB6F37F0-8833-5945-862A-76F112F30308}"/>
                </a:ext>
              </a:extLst>
            </p:cNvPr>
            <p:cNvGrpSpPr/>
            <p:nvPr/>
          </p:nvGrpSpPr>
          <p:grpSpPr>
            <a:xfrm>
              <a:off x="970299" y="11125"/>
              <a:ext cx="2756648" cy="223291"/>
              <a:chOff x="1477020" y="850266"/>
              <a:chExt cx="2756648" cy="223291"/>
            </a:xfrm>
          </p:grpSpPr>
          <p:cxnSp>
            <p:nvCxnSpPr>
              <p:cNvPr id="110" name="Straight Connector 109">
                <a:extLst>
                  <a:ext uri="{FF2B5EF4-FFF2-40B4-BE49-F238E27FC236}">
                    <a16:creationId xmlns:a16="http://schemas.microsoft.com/office/drawing/2014/main" id="{0010D994-6098-4343-B1FA-4CD6090A442E}"/>
                  </a:ext>
                </a:extLst>
              </p:cNvPr>
              <p:cNvCxnSpPr>
                <a:cxnSpLocks/>
              </p:cNvCxnSpPr>
              <p:nvPr/>
            </p:nvCxnSpPr>
            <p:spPr>
              <a:xfrm>
                <a:off x="1477020" y="1067081"/>
                <a:ext cx="1338862" cy="6476"/>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362BFF2-FCB5-9943-B840-9A5AA71D91D8}"/>
                  </a:ext>
                </a:extLst>
              </p:cNvPr>
              <p:cNvCxnSpPr>
                <a:cxnSpLocks/>
              </p:cNvCxnSpPr>
              <p:nvPr/>
            </p:nvCxnSpPr>
            <p:spPr>
              <a:xfrm>
                <a:off x="2903811" y="1073557"/>
                <a:ext cx="132985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83FCBFB3-9B9E-794C-885E-BD3BA109B8DE}"/>
                  </a:ext>
                </a:extLst>
              </p:cNvPr>
              <p:cNvSpPr txBox="1"/>
              <p:nvPr/>
            </p:nvSpPr>
            <p:spPr>
              <a:xfrm>
                <a:off x="1788932" y="856253"/>
                <a:ext cx="550199" cy="216815"/>
              </a:xfrm>
              <a:prstGeom prst="rect">
                <a:avLst/>
              </a:prstGeom>
              <a:noFill/>
            </p:spPr>
            <p:txBody>
              <a:bodyPr wrap="none" rtlCol="0">
                <a:spAutoFit/>
              </a:bodyPr>
              <a:lstStyle/>
              <a:p>
                <a:r>
                  <a:rPr lang="en-US" sz="1200" b="1" dirty="0">
                    <a:solidFill>
                      <a:srgbClr val="263FB4"/>
                    </a:solidFill>
                  </a:rPr>
                  <a:t>NonT1D</a:t>
                </a:r>
              </a:p>
            </p:txBody>
          </p:sp>
          <p:sp>
            <p:nvSpPr>
              <p:cNvPr id="113" name="TextBox 112">
                <a:extLst>
                  <a:ext uri="{FF2B5EF4-FFF2-40B4-BE49-F238E27FC236}">
                    <a16:creationId xmlns:a16="http://schemas.microsoft.com/office/drawing/2014/main" id="{F4B4BC52-469D-8F44-9222-F5B43FE1A316}"/>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109" name="TextBox 108">
              <a:extLst>
                <a:ext uri="{FF2B5EF4-FFF2-40B4-BE49-F238E27FC236}">
                  <a16:creationId xmlns:a16="http://schemas.microsoft.com/office/drawing/2014/main" id="{7438482D-83BB-1741-89BA-E91CE49036AD}"/>
                </a:ext>
              </a:extLst>
            </p:cNvPr>
            <p:cNvSpPr txBox="1"/>
            <p:nvPr/>
          </p:nvSpPr>
          <p:spPr>
            <a:xfrm>
              <a:off x="229427" y="0"/>
              <a:ext cx="327334" cy="369332"/>
            </a:xfrm>
            <a:prstGeom prst="rect">
              <a:avLst/>
            </a:prstGeom>
            <a:noFill/>
          </p:spPr>
          <p:txBody>
            <a:bodyPr wrap="none" rtlCol="0">
              <a:spAutoFit/>
            </a:bodyPr>
            <a:lstStyle/>
            <a:p>
              <a:r>
                <a:rPr lang="en-US" dirty="0"/>
                <a:t>D</a:t>
              </a:r>
            </a:p>
          </p:txBody>
        </p:sp>
      </p:grpSp>
    </p:spTree>
    <p:extLst>
      <p:ext uri="{BB962C8B-B14F-4D97-AF65-F5344CB8AC3E}">
        <p14:creationId xmlns:p14="http://schemas.microsoft.com/office/powerpoint/2010/main" val="4097266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0DADA5B2-8A8D-5747-9185-B2999ABC4E7B}"/>
              </a:ext>
            </a:extLst>
          </p:cNvPr>
          <p:cNvSpPr txBox="1"/>
          <p:nvPr/>
        </p:nvSpPr>
        <p:spPr>
          <a:xfrm>
            <a:off x="229427" y="6119336"/>
            <a:ext cx="11402720" cy="738664"/>
          </a:xfrm>
          <a:prstGeom prst="rect">
            <a:avLst/>
          </a:prstGeom>
          <a:noFill/>
        </p:spPr>
        <p:txBody>
          <a:bodyPr wrap="square" rtlCol="0">
            <a:spAutoFit/>
          </a:bodyPr>
          <a:lstStyle/>
          <a:p>
            <a:pPr algn="just"/>
            <a:r>
              <a:rPr lang="en-US" sz="1400" dirty="0"/>
              <a:t>Figure S9. Taxa contributing to enzymes involved thiamine (vitamin B1) biosynthesis and that are differentially less abundant in T1D than non-T1D women in trimester 3. A) K00941: hydroxymethylpyrimidine/ phosphomethylpyrimidine kinase, B) K04487: cysteine </a:t>
            </a:r>
            <a:r>
              <a:rPr lang="en-US" sz="1400" dirty="0" err="1"/>
              <a:t>desulfurase</a:t>
            </a:r>
            <a:r>
              <a:rPr lang="en-US" sz="1400" dirty="0"/>
              <a:t> and C) K00878: hydroxyethylthiazole kinase. CPM: Counts per million.</a:t>
            </a:r>
          </a:p>
        </p:txBody>
      </p:sp>
      <p:grpSp>
        <p:nvGrpSpPr>
          <p:cNvPr id="24" name="Group 23">
            <a:extLst>
              <a:ext uri="{FF2B5EF4-FFF2-40B4-BE49-F238E27FC236}">
                <a16:creationId xmlns:a16="http://schemas.microsoft.com/office/drawing/2014/main" id="{EB6037CC-D5D5-AD4D-9F1C-213BD3DF523B}"/>
              </a:ext>
            </a:extLst>
          </p:cNvPr>
          <p:cNvGrpSpPr/>
          <p:nvPr/>
        </p:nvGrpSpPr>
        <p:grpSpPr>
          <a:xfrm>
            <a:off x="229427" y="-80682"/>
            <a:ext cx="3770015" cy="369332"/>
            <a:chOff x="229427" y="0"/>
            <a:chExt cx="3770015" cy="369332"/>
          </a:xfrm>
        </p:grpSpPr>
        <p:grpSp>
          <p:nvGrpSpPr>
            <p:cNvPr id="25" name="Group 24">
              <a:extLst>
                <a:ext uri="{FF2B5EF4-FFF2-40B4-BE49-F238E27FC236}">
                  <a16:creationId xmlns:a16="http://schemas.microsoft.com/office/drawing/2014/main" id="{EB2E9BC7-8696-7442-829C-C7DF80E14FA3}"/>
                </a:ext>
              </a:extLst>
            </p:cNvPr>
            <p:cNvGrpSpPr/>
            <p:nvPr/>
          </p:nvGrpSpPr>
          <p:grpSpPr>
            <a:xfrm>
              <a:off x="766124" y="11125"/>
              <a:ext cx="3233318" cy="282986"/>
              <a:chOff x="1272845" y="850266"/>
              <a:chExt cx="3233318" cy="282986"/>
            </a:xfrm>
          </p:grpSpPr>
          <p:cxnSp>
            <p:nvCxnSpPr>
              <p:cNvPr id="27" name="Straight Connector 26">
                <a:extLst>
                  <a:ext uri="{FF2B5EF4-FFF2-40B4-BE49-F238E27FC236}">
                    <a16:creationId xmlns:a16="http://schemas.microsoft.com/office/drawing/2014/main" id="{1DA567FD-15A6-6B42-9E6C-57840531B9E1}"/>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4515C26-66C8-D543-BA7E-99DE1FEF6BD1}"/>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97A06494-7FB6-984F-A3AD-1BA9BC0DF572}"/>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30" name="TextBox 29">
                <a:extLst>
                  <a:ext uri="{FF2B5EF4-FFF2-40B4-BE49-F238E27FC236}">
                    <a16:creationId xmlns:a16="http://schemas.microsoft.com/office/drawing/2014/main" id="{559FEDEF-B985-8B4A-A5C7-C3ACDB223699}"/>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26" name="TextBox 25">
              <a:extLst>
                <a:ext uri="{FF2B5EF4-FFF2-40B4-BE49-F238E27FC236}">
                  <a16:creationId xmlns:a16="http://schemas.microsoft.com/office/drawing/2014/main" id="{8911523C-863B-FB4B-9352-34BDB88E77D1}"/>
                </a:ext>
              </a:extLst>
            </p:cNvPr>
            <p:cNvSpPr txBox="1"/>
            <p:nvPr/>
          </p:nvSpPr>
          <p:spPr>
            <a:xfrm>
              <a:off x="229427" y="0"/>
              <a:ext cx="317716" cy="369332"/>
            </a:xfrm>
            <a:prstGeom prst="rect">
              <a:avLst/>
            </a:prstGeom>
            <a:noFill/>
          </p:spPr>
          <p:txBody>
            <a:bodyPr wrap="none" rtlCol="0">
              <a:spAutoFit/>
            </a:bodyPr>
            <a:lstStyle/>
            <a:p>
              <a:r>
                <a:rPr lang="en-US" dirty="0"/>
                <a:t>A</a:t>
              </a:r>
            </a:p>
          </p:txBody>
        </p:sp>
      </p:grpSp>
      <p:pic>
        <p:nvPicPr>
          <p:cNvPr id="3" name="Picture 2">
            <a:extLst>
              <a:ext uri="{FF2B5EF4-FFF2-40B4-BE49-F238E27FC236}">
                <a16:creationId xmlns:a16="http://schemas.microsoft.com/office/drawing/2014/main" id="{E97410D4-BC9A-AE44-878F-04303B1962AB}"/>
              </a:ext>
            </a:extLst>
          </p:cNvPr>
          <p:cNvPicPr>
            <a:picLocks noChangeAspect="1"/>
          </p:cNvPicPr>
          <p:nvPr/>
        </p:nvPicPr>
        <p:blipFill>
          <a:blip r:embed="rId3"/>
          <a:stretch>
            <a:fillRect/>
          </a:stretch>
        </p:blipFill>
        <p:spPr>
          <a:xfrm>
            <a:off x="440743" y="230441"/>
            <a:ext cx="5741301" cy="2870651"/>
          </a:xfrm>
          <a:prstGeom prst="rect">
            <a:avLst/>
          </a:prstGeom>
        </p:spPr>
      </p:pic>
      <p:pic>
        <p:nvPicPr>
          <p:cNvPr id="5" name="Picture 4">
            <a:extLst>
              <a:ext uri="{FF2B5EF4-FFF2-40B4-BE49-F238E27FC236}">
                <a16:creationId xmlns:a16="http://schemas.microsoft.com/office/drawing/2014/main" id="{3EA73390-8FEA-1541-888C-FB93CAA48458}"/>
              </a:ext>
            </a:extLst>
          </p:cNvPr>
          <p:cNvPicPr>
            <a:picLocks noChangeAspect="1"/>
          </p:cNvPicPr>
          <p:nvPr/>
        </p:nvPicPr>
        <p:blipFill>
          <a:blip r:embed="rId4"/>
          <a:stretch>
            <a:fillRect/>
          </a:stretch>
        </p:blipFill>
        <p:spPr>
          <a:xfrm>
            <a:off x="6098729" y="230441"/>
            <a:ext cx="5645072" cy="2822536"/>
          </a:xfrm>
          <a:prstGeom prst="rect">
            <a:avLst/>
          </a:prstGeom>
        </p:spPr>
      </p:pic>
      <p:grpSp>
        <p:nvGrpSpPr>
          <p:cNvPr id="38" name="Group 37">
            <a:extLst>
              <a:ext uri="{FF2B5EF4-FFF2-40B4-BE49-F238E27FC236}">
                <a16:creationId xmlns:a16="http://schemas.microsoft.com/office/drawing/2014/main" id="{97D1B5ED-9D32-0049-B7DA-2862206EDDCA}"/>
              </a:ext>
            </a:extLst>
          </p:cNvPr>
          <p:cNvGrpSpPr/>
          <p:nvPr/>
        </p:nvGrpSpPr>
        <p:grpSpPr>
          <a:xfrm>
            <a:off x="5879061" y="-48868"/>
            <a:ext cx="3770015" cy="369332"/>
            <a:chOff x="229427" y="0"/>
            <a:chExt cx="3770015" cy="369332"/>
          </a:xfrm>
        </p:grpSpPr>
        <p:grpSp>
          <p:nvGrpSpPr>
            <p:cNvPr id="39" name="Group 38">
              <a:extLst>
                <a:ext uri="{FF2B5EF4-FFF2-40B4-BE49-F238E27FC236}">
                  <a16:creationId xmlns:a16="http://schemas.microsoft.com/office/drawing/2014/main" id="{DBBF1FF3-3D98-A94F-96AE-964D912E7DC3}"/>
                </a:ext>
              </a:extLst>
            </p:cNvPr>
            <p:cNvGrpSpPr/>
            <p:nvPr/>
          </p:nvGrpSpPr>
          <p:grpSpPr>
            <a:xfrm>
              <a:off x="766124" y="11125"/>
              <a:ext cx="3233318" cy="282986"/>
              <a:chOff x="1272845" y="850266"/>
              <a:chExt cx="3233318" cy="282986"/>
            </a:xfrm>
          </p:grpSpPr>
          <p:cxnSp>
            <p:nvCxnSpPr>
              <p:cNvPr id="45" name="Straight Connector 44">
                <a:extLst>
                  <a:ext uri="{FF2B5EF4-FFF2-40B4-BE49-F238E27FC236}">
                    <a16:creationId xmlns:a16="http://schemas.microsoft.com/office/drawing/2014/main" id="{DC6F7FBF-2B78-E443-8E2E-4888632864FA}"/>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73D46CB-D4E8-0B4E-95D0-E943C1505B1C}"/>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13221DB-20EB-A345-8254-1F85C71FB624}"/>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48" name="TextBox 47">
                <a:extLst>
                  <a:ext uri="{FF2B5EF4-FFF2-40B4-BE49-F238E27FC236}">
                    <a16:creationId xmlns:a16="http://schemas.microsoft.com/office/drawing/2014/main" id="{8A3F7275-1E1E-B54C-BD98-83589DF820F4}"/>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44" name="TextBox 43">
              <a:extLst>
                <a:ext uri="{FF2B5EF4-FFF2-40B4-BE49-F238E27FC236}">
                  <a16:creationId xmlns:a16="http://schemas.microsoft.com/office/drawing/2014/main" id="{49157D18-DDB9-5B45-90E8-A83D0DB4C06D}"/>
                </a:ext>
              </a:extLst>
            </p:cNvPr>
            <p:cNvSpPr txBox="1"/>
            <p:nvPr/>
          </p:nvSpPr>
          <p:spPr>
            <a:xfrm>
              <a:off x="229427" y="0"/>
              <a:ext cx="309700" cy="369332"/>
            </a:xfrm>
            <a:prstGeom prst="rect">
              <a:avLst/>
            </a:prstGeom>
            <a:noFill/>
          </p:spPr>
          <p:txBody>
            <a:bodyPr wrap="none" rtlCol="0">
              <a:spAutoFit/>
            </a:bodyPr>
            <a:lstStyle/>
            <a:p>
              <a:r>
                <a:rPr lang="en-US" dirty="0"/>
                <a:t>B</a:t>
              </a:r>
            </a:p>
          </p:txBody>
        </p:sp>
      </p:grpSp>
      <p:grpSp>
        <p:nvGrpSpPr>
          <p:cNvPr id="49" name="Group 48">
            <a:extLst>
              <a:ext uri="{FF2B5EF4-FFF2-40B4-BE49-F238E27FC236}">
                <a16:creationId xmlns:a16="http://schemas.microsoft.com/office/drawing/2014/main" id="{73E2E338-97B5-434D-8F5B-E15B9E40D7E0}"/>
              </a:ext>
            </a:extLst>
          </p:cNvPr>
          <p:cNvGrpSpPr/>
          <p:nvPr/>
        </p:nvGrpSpPr>
        <p:grpSpPr>
          <a:xfrm>
            <a:off x="3392698" y="3064102"/>
            <a:ext cx="3766749" cy="586147"/>
            <a:chOff x="232693" y="11125"/>
            <a:chExt cx="3766749" cy="586147"/>
          </a:xfrm>
        </p:grpSpPr>
        <p:grpSp>
          <p:nvGrpSpPr>
            <p:cNvPr id="50" name="Group 49">
              <a:extLst>
                <a:ext uri="{FF2B5EF4-FFF2-40B4-BE49-F238E27FC236}">
                  <a16:creationId xmlns:a16="http://schemas.microsoft.com/office/drawing/2014/main" id="{5FFCA65E-DD13-FE45-9198-BD8ACF914D8A}"/>
                </a:ext>
              </a:extLst>
            </p:cNvPr>
            <p:cNvGrpSpPr/>
            <p:nvPr/>
          </p:nvGrpSpPr>
          <p:grpSpPr>
            <a:xfrm>
              <a:off x="766124" y="11125"/>
              <a:ext cx="3233318" cy="223291"/>
              <a:chOff x="1272845" y="850266"/>
              <a:chExt cx="3233318" cy="223291"/>
            </a:xfrm>
          </p:grpSpPr>
          <p:cxnSp>
            <p:nvCxnSpPr>
              <p:cNvPr id="52" name="Straight Connector 51">
                <a:extLst>
                  <a:ext uri="{FF2B5EF4-FFF2-40B4-BE49-F238E27FC236}">
                    <a16:creationId xmlns:a16="http://schemas.microsoft.com/office/drawing/2014/main" id="{0C9F0155-70E4-8543-BE70-B9F8E1FAFFC9}"/>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48CF58C-77CD-094D-9DBA-0B9C828C93B6}"/>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1B02ED4C-4FDF-5B47-9B7D-E1535A9C6C69}"/>
                  </a:ext>
                </a:extLst>
              </p:cNvPr>
              <p:cNvSpPr txBox="1"/>
              <p:nvPr/>
            </p:nvSpPr>
            <p:spPr>
              <a:xfrm>
                <a:off x="1788932" y="856253"/>
                <a:ext cx="550199" cy="216815"/>
              </a:xfrm>
              <a:prstGeom prst="rect">
                <a:avLst/>
              </a:prstGeom>
              <a:noFill/>
            </p:spPr>
            <p:txBody>
              <a:bodyPr wrap="none" rtlCol="0">
                <a:spAutoFit/>
              </a:bodyPr>
              <a:lstStyle/>
              <a:p>
                <a:r>
                  <a:rPr lang="en-US" sz="1200" b="1" dirty="0">
                    <a:solidFill>
                      <a:srgbClr val="263FB4"/>
                    </a:solidFill>
                  </a:rPr>
                  <a:t>NonT1D</a:t>
                </a:r>
              </a:p>
            </p:txBody>
          </p:sp>
          <p:sp>
            <p:nvSpPr>
              <p:cNvPr id="55" name="TextBox 54">
                <a:extLst>
                  <a:ext uri="{FF2B5EF4-FFF2-40B4-BE49-F238E27FC236}">
                    <a16:creationId xmlns:a16="http://schemas.microsoft.com/office/drawing/2014/main" id="{463A0C0A-5EE8-8C43-86E3-829A4EC9EADF}"/>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51" name="TextBox 50">
              <a:extLst>
                <a:ext uri="{FF2B5EF4-FFF2-40B4-BE49-F238E27FC236}">
                  <a16:creationId xmlns:a16="http://schemas.microsoft.com/office/drawing/2014/main" id="{B3ED5AED-2022-9448-ABB7-48327D7017CC}"/>
                </a:ext>
              </a:extLst>
            </p:cNvPr>
            <p:cNvSpPr txBox="1"/>
            <p:nvPr/>
          </p:nvSpPr>
          <p:spPr>
            <a:xfrm>
              <a:off x="232693" y="227940"/>
              <a:ext cx="308098" cy="369332"/>
            </a:xfrm>
            <a:prstGeom prst="rect">
              <a:avLst/>
            </a:prstGeom>
            <a:noFill/>
          </p:spPr>
          <p:txBody>
            <a:bodyPr wrap="none" rtlCol="0">
              <a:spAutoFit/>
            </a:bodyPr>
            <a:lstStyle/>
            <a:p>
              <a:r>
                <a:rPr lang="en-US" dirty="0"/>
                <a:t>C</a:t>
              </a:r>
            </a:p>
          </p:txBody>
        </p:sp>
      </p:grpSp>
      <p:pic>
        <p:nvPicPr>
          <p:cNvPr id="7" name="Picture 6">
            <a:extLst>
              <a:ext uri="{FF2B5EF4-FFF2-40B4-BE49-F238E27FC236}">
                <a16:creationId xmlns:a16="http://schemas.microsoft.com/office/drawing/2014/main" id="{A745EA83-A2F7-864E-95E9-E13BF8FE271D}"/>
              </a:ext>
            </a:extLst>
          </p:cNvPr>
          <p:cNvPicPr>
            <a:picLocks noChangeAspect="1"/>
          </p:cNvPicPr>
          <p:nvPr/>
        </p:nvPicPr>
        <p:blipFill>
          <a:blip r:embed="rId5"/>
          <a:stretch>
            <a:fillRect/>
          </a:stretch>
        </p:blipFill>
        <p:spPr>
          <a:xfrm>
            <a:off x="3623577" y="3325916"/>
            <a:ext cx="5584362" cy="2792181"/>
          </a:xfrm>
          <a:prstGeom prst="rect">
            <a:avLst/>
          </a:prstGeom>
        </p:spPr>
      </p:pic>
    </p:spTree>
    <p:extLst>
      <p:ext uri="{BB962C8B-B14F-4D97-AF65-F5344CB8AC3E}">
        <p14:creationId xmlns:p14="http://schemas.microsoft.com/office/powerpoint/2010/main" val="109663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2C1FA0C6-7F32-2D4B-A2EF-F94F3656B309}"/>
              </a:ext>
            </a:extLst>
          </p:cNvPr>
          <p:cNvSpPr txBox="1"/>
          <p:nvPr/>
        </p:nvSpPr>
        <p:spPr>
          <a:xfrm>
            <a:off x="120182" y="6119336"/>
            <a:ext cx="11402720" cy="738664"/>
          </a:xfrm>
          <a:prstGeom prst="rect">
            <a:avLst/>
          </a:prstGeom>
          <a:noFill/>
        </p:spPr>
        <p:txBody>
          <a:bodyPr wrap="square" rtlCol="0">
            <a:spAutoFit/>
          </a:bodyPr>
          <a:lstStyle/>
          <a:p>
            <a:pPr algn="just"/>
            <a:r>
              <a:rPr lang="en-US" sz="1400" dirty="0"/>
              <a:t>Figure S10. Taxa contributing to enzymes involved in A) pantothenate (vitamin B5) and B) folate (vitamin B9) biosynthesis and C) biotin (vitamin B7) transport and that are differentially less abundant in T1D than non-T1D women in trimester 3. A) K00997: </a:t>
            </a:r>
            <a:r>
              <a:rPr lang="en-US" sz="1400" dirty="0" err="1"/>
              <a:t>holo</a:t>
            </a:r>
            <a:r>
              <a:rPr lang="en-US" sz="1400" dirty="0"/>
              <a:t>-[acyl-carrier protein] synthase, B) K16784: biotin transport system ATP-binding protein and C) K13940: </a:t>
            </a:r>
            <a:r>
              <a:rPr lang="en-US" sz="1400" dirty="0" err="1"/>
              <a:t>dihydroneopterin</a:t>
            </a:r>
            <a:r>
              <a:rPr lang="en-US" sz="1400" dirty="0"/>
              <a:t> aldolase. CPM: Counts per million.</a:t>
            </a:r>
          </a:p>
        </p:txBody>
      </p:sp>
      <p:grpSp>
        <p:nvGrpSpPr>
          <p:cNvPr id="15" name="Group 14">
            <a:extLst>
              <a:ext uri="{FF2B5EF4-FFF2-40B4-BE49-F238E27FC236}">
                <a16:creationId xmlns:a16="http://schemas.microsoft.com/office/drawing/2014/main" id="{6530AF78-3CFD-3642-8572-770432FFA255}"/>
              </a:ext>
            </a:extLst>
          </p:cNvPr>
          <p:cNvGrpSpPr/>
          <p:nvPr/>
        </p:nvGrpSpPr>
        <p:grpSpPr>
          <a:xfrm>
            <a:off x="229427" y="-80682"/>
            <a:ext cx="3770015" cy="369332"/>
            <a:chOff x="229427" y="0"/>
            <a:chExt cx="3770015" cy="369332"/>
          </a:xfrm>
        </p:grpSpPr>
        <p:grpSp>
          <p:nvGrpSpPr>
            <p:cNvPr id="16" name="Group 15">
              <a:extLst>
                <a:ext uri="{FF2B5EF4-FFF2-40B4-BE49-F238E27FC236}">
                  <a16:creationId xmlns:a16="http://schemas.microsoft.com/office/drawing/2014/main" id="{F57B446E-F265-DA47-945A-C7FF1A23E78D}"/>
                </a:ext>
              </a:extLst>
            </p:cNvPr>
            <p:cNvGrpSpPr/>
            <p:nvPr/>
          </p:nvGrpSpPr>
          <p:grpSpPr>
            <a:xfrm>
              <a:off x="766124" y="11125"/>
              <a:ext cx="3233318" cy="282986"/>
              <a:chOff x="1272845" y="850266"/>
              <a:chExt cx="3233318" cy="282986"/>
            </a:xfrm>
          </p:grpSpPr>
          <p:cxnSp>
            <p:nvCxnSpPr>
              <p:cNvPr id="18" name="Straight Connector 17">
                <a:extLst>
                  <a:ext uri="{FF2B5EF4-FFF2-40B4-BE49-F238E27FC236}">
                    <a16:creationId xmlns:a16="http://schemas.microsoft.com/office/drawing/2014/main" id="{6BCA65D6-0039-C64C-BBAE-032FA9066053}"/>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3C4B392-CA5C-F340-808E-F5A58D7561AA}"/>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2BB2261-28C7-A440-87AA-0B8161A149D4}"/>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21" name="TextBox 20">
                <a:extLst>
                  <a:ext uri="{FF2B5EF4-FFF2-40B4-BE49-F238E27FC236}">
                    <a16:creationId xmlns:a16="http://schemas.microsoft.com/office/drawing/2014/main" id="{D9FF6880-5553-7C4A-9076-9A152730D56E}"/>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17" name="TextBox 16">
              <a:extLst>
                <a:ext uri="{FF2B5EF4-FFF2-40B4-BE49-F238E27FC236}">
                  <a16:creationId xmlns:a16="http://schemas.microsoft.com/office/drawing/2014/main" id="{7B83BBD7-A36B-654E-9720-94C6B3AC4280}"/>
                </a:ext>
              </a:extLst>
            </p:cNvPr>
            <p:cNvSpPr txBox="1"/>
            <p:nvPr/>
          </p:nvSpPr>
          <p:spPr>
            <a:xfrm>
              <a:off x="229427" y="0"/>
              <a:ext cx="317716" cy="369332"/>
            </a:xfrm>
            <a:prstGeom prst="rect">
              <a:avLst/>
            </a:prstGeom>
            <a:noFill/>
          </p:spPr>
          <p:txBody>
            <a:bodyPr wrap="none" rtlCol="0">
              <a:spAutoFit/>
            </a:bodyPr>
            <a:lstStyle/>
            <a:p>
              <a:r>
                <a:rPr lang="en-US" dirty="0"/>
                <a:t>A</a:t>
              </a:r>
            </a:p>
          </p:txBody>
        </p:sp>
      </p:grpSp>
      <p:pic>
        <p:nvPicPr>
          <p:cNvPr id="3" name="Picture 2">
            <a:extLst>
              <a:ext uri="{FF2B5EF4-FFF2-40B4-BE49-F238E27FC236}">
                <a16:creationId xmlns:a16="http://schemas.microsoft.com/office/drawing/2014/main" id="{00186440-68C9-7D4C-95C4-A2524EA6D82E}"/>
              </a:ext>
            </a:extLst>
          </p:cNvPr>
          <p:cNvPicPr>
            <a:picLocks noChangeAspect="1"/>
          </p:cNvPicPr>
          <p:nvPr/>
        </p:nvPicPr>
        <p:blipFill>
          <a:blip r:embed="rId3"/>
          <a:stretch>
            <a:fillRect/>
          </a:stretch>
        </p:blipFill>
        <p:spPr>
          <a:xfrm>
            <a:off x="350200" y="173150"/>
            <a:ext cx="5916944" cy="2958472"/>
          </a:xfrm>
          <a:prstGeom prst="rect">
            <a:avLst/>
          </a:prstGeom>
        </p:spPr>
      </p:pic>
      <p:grpSp>
        <p:nvGrpSpPr>
          <p:cNvPr id="24" name="Group 23">
            <a:extLst>
              <a:ext uri="{FF2B5EF4-FFF2-40B4-BE49-F238E27FC236}">
                <a16:creationId xmlns:a16="http://schemas.microsoft.com/office/drawing/2014/main" id="{D046391F-3ECC-344A-87AB-1DB9A8AC0407}"/>
              </a:ext>
            </a:extLst>
          </p:cNvPr>
          <p:cNvGrpSpPr/>
          <p:nvPr/>
        </p:nvGrpSpPr>
        <p:grpSpPr>
          <a:xfrm>
            <a:off x="6387917" y="63197"/>
            <a:ext cx="3770015" cy="369332"/>
            <a:chOff x="229427" y="0"/>
            <a:chExt cx="3770015" cy="369332"/>
          </a:xfrm>
        </p:grpSpPr>
        <p:grpSp>
          <p:nvGrpSpPr>
            <p:cNvPr id="25" name="Group 24">
              <a:extLst>
                <a:ext uri="{FF2B5EF4-FFF2-40B4-BE49-F238E27FC236}">
                  <a16:creationId xmlns:a16="http://schemas.microsoft.com/office/drawing/2014/main" id="{7CFFE264-67E0-E34D-B7C4-4D70F486A0B2}"/>
                </a:ext>
              </a:extLst>
            </p:cNvPr>
            <p:cNvGrpSpPr/>
            <p:nvPr/>
          </p:nvGrpSpPr>
          <p:grpSpPr>
            <a:xfrm>
              <a:off x="766124" y="11125"/>
              <a:ext cx="3233318" cy="282986"/>
              <a:chOff x="1272845" y="850266"/>
              <a:chExt cx="3233318" cy="282986"/>
            </a:xfrm>
          </p:grpSpPr>
          <p:cxnSp>
            <p:nvCxnSpPr>
              <p:cNvPr id="27" name="Straight Connector 26">
                <a:extLst>
                  <a:ext uri="{FF2B5EF4-FFF2-40B4-BE49-F238E27FC236}">
                    <a16:creationId xmlns:a16="http://schemas.microsoft.com/office/drawing/2014/main" id="{89ED7370-E917-8041-B00F-6D4A4A85F993}"/>
                  </a:ext>
                </a:extLst>
              </p:cNvPr>
              <p:cNvCxnSpPr>
                <a:cxnSpLocks/>
              </p:cNvCxnSpPr>
              <p:nvPr/>
            </p:nvCxnSpPr>
            <p:spPr>
              <a:xfrm>
                <a:off x="1272845" y="1073557"/>
                <a:ext cx="154303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BCBF95B-3060-3E47-BB90-7ECB2158A286}"/>
                  </a:ext>
                </a:extLst>
              </p:cNvPr>
              <p:cNvCxnSpPr>
                <a:cxnSpLocks/>
              </p:cNvCxnSpPr>
              <p:nvPr/>
            </p:nvCxnSpPr>
            <p:spPr>
              <a:xfrm>
                <a:off x="2903811" y="1073557"/>
                <a:ext cx="160235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D542434-9F30-0B49-BEE4-428F888547DE}"/>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30" name="TextBox 29">
                <a:extLst>
                  <a:ext uri="{FF2B5EF4-FFF2-40B4-BE49-F238E27FC236}">
                    <a16:creationId xmlns:a16="http://schemas.microsoft.com/office/drawing/2014/main" id="{3A0FAF1B-813B-6C4A-8B0A-0F3F3B6CBE72}"/>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26" name="TextBox 25">
              <a:extLst>
                <a:ext uri="{FF2B5EF4-FFF2-40B4-BE49-F238E27FC236}">
                  <a16:creationId xmlns:a16="http://schemas.microsoft.com/office/drawing/2014/main" id="{8BE5E0B8-9251-4D40-ADBA-96F77F207B04}"/>
                </a:ext>
              </a:extLst>
            </p:cNvPr>
            <p:cNvSpPr txBox="1"/>
            <p:nvPr/>
          </p:nvSpPr>
          <p:spPr>
            <a:xfrm>
              <a:off x="229427" y="0"/>
              <a:ext cx="309700" cy="369332"/>
            </a:xfrm>
            <a:prstGeom prst="rect">
              <a:avLst/>
            </a:prstGeom>
            <a:noFill/>
          </p:spPr>
          <p:txBody>
            <a:bodyPr wrap="none" rtlCol="0">
              <a:spAutoFit/>
            </a:bodyPr>
            <a:lstStyle/>
            <a:p>
              <a:r>
                <a:rPr lang="en-US" dirty="0"/>
                <a:t>B</a:t>
              </a:r>
            </a:p>
          </p:txBody>
        </p:sp>
      </p:grpSp>
      <p:pic>
        <p:nvPicPr>
          <p:cNvPr id="5" name="Picture 4">
            <a:extLst>
              <a:ext uri="{FF2B5EF4-FFF2-40B4-BE49-F238E27FC236}">
                <a16:creationId xmlns:a16="http://schemas.microsoft.com/office/drawing/2014/main" id="{79A793B0-0901-2845-8E6C-D202EA3A6A7F}"/>
              </a:ext>
            </a:extLst>
          </p:cNvPr>
          <p:cNvPicPr>
            <a:picLocks noChangeAspect="1"/>
          </p:cNvPicPr>
          <p:nvPr/>
        </p:nvPicPr>
        <p:blipFill>
          <a:blip r:embed="rId4"/>
          <a:stretch>
            <a:fillRect/>
          </a:stretch>
        </p:blipFill>
        <p:spPr>
          <a:xfrm>
            <a:off x="6542767" y="399109"/>
            <a:ext cx="5465026" cy="2732513"/>
          </a:xfrm>
          <a:prstGeom prst="rect">
            <a:avLst/>
          </a:prstGeom>
        </p:spPr>
      </p:pic>
      <p:pic>
        <p:nvPicPr>
          <p:cNvPr id="7" name="Picture 6">
            <a:extLst>
              <a:ext uri="{FF2B5EF4-FFF2-40B4-BE49-F238E27FC236}">
                <a16:creationId xmlns:a16="http://schemas.microsoft.com/office/drawing/2014/main" id="{F492D9F8-507A-254A-B4D4-1F961CBBED30}"/>
              </a:ext>
            </a:extLst>
          </p:cNvPr>
          <p:cNvPicPr>
            <a:picLocks noChangeAspect="1"/>
          </p:cNvPicPr>
          <p:nvPr/>
        </p:nvPicPr>
        <p:blipFill>
          <a:blip r:embed="rId5"/>
          <a:stretch>
            <a:fillRect/>
          </a:stretch>
        </p:blipFill>
        <p:spPr>
          <a:xfrm>
            <a:off x="3536520" y="3428155"/>
            <a:ext cx="5296958" cy="2648479"/>
          </a:xfrm>
          <a:prstGeom prst="rect">
            <a:avLst/>
          </a:prstGeom>
        </p:spPr>
      </p:pic>
      <p:grpSp>
        <p:nvGrpSpPr>
          <p:cNvPr id="35" name="Group 34">
            <a:extLst>
              <a:ext uri="{FF2B5EF4-FFF2-40B4-BE49-F238E27FC236}">
                <a16:creationId xmlns:a16="http://schemas.microsoft.com/office/drawing/2014/main" id="{FEB03B12-229C-A34D-A291-4DD6F4220A56}"/>
              </a:ext>
            </a:extLst>
          </p:cNvPr>
          <p:cNvGrpSpPr/>
          <p:nvPr/>
        </p:nvGrpSpPr>
        <p:grpSpPr>
          <a:xfrm>
            <a:off x="3207213" y="3151037"/>
            <a:ext cx="3717401" cy="369332"/>
            <a:chOff x="229427" y="0"/>
            <a:chExt cx="3717401" cy="369332"/>
          </a:xfrm>
        </p:grpSpPr>
        <p:grpSp>
          <p:nvGrpSpPr>
            <p:cNvPr id="36" name="Group 35">
              <a:extLst>
                <a:ext uri="{FF2B5EF4-FFF2-40B4-BE49-F238E27FC236}">
                  <a16:creationId xmlns:a16="http://schemas.microsoft.com/office/drawing/2014/main" id="{49BF4BA8-2296-0B44-BEEC-7646F2651213}"/>
                </a:ext>
              </a:extLst>
            </p:cNvPr>
            <p:cNvGrpSpPr/>
            <p:nvPr/>
          </p:nvGrpSpPr>
          <p:grpSpPr>
            <a:xfrm>
              <a:off x="841179" y="11125"/>
              <a:ext cx="3105649" cy="223291"/>
              <a:chOff x="1347900" y="850266"/>
              <a:chExt cx="3105649" cy="223291"/>
            </a:xfrm>
          </p:grpSpPr>
          <p:cxnSp>
            <p:nvCxnSpPr>
              <p:cNvPr id="38" name="Straight Connector 37">
                <a:extLst>
                  <a:ext uri="{FF2B5EF4-FFF2-40B4-BE49-F238E27FC236}">
                    <a16:creationId xmlns:a16="http://schemas.microsoft.com/office/drawing/2014/main" id="{AB4E90D1-8843-7F49-AF2F-CCC03BE9EB3B}"/>
                  </a:ext>
                </a:extLst>
              </p:cNvPr>
              <p:cNvCxnSpPr>
                <a:cxnSpLocks/>
              </p:cNvCxnSpPr>
              <p:nvPr/>
            </p:nvCxnSpPr>
            <p:spPr>
              <a:xfrm>
                <a:off x="1347900" y="1073557"/>
                <a:ext cx="1467982"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147F9A3-9C1A-7F47-AA11-9D13B3EF9AF4}"/>
                  </a:ext>
                </a:extLst>
              </p:cNvPr>
              <p:cNvCxnSpPr>
                <a:cxnSpLocks/>
              </p:cNvCxnSpPr>
              <p:nvPr/>
            </p:nvCxnSpPr>
            <p:spPr>
              <a:xfrm>
                <a:off x="2903811" y="1073557"/>
                <a:ext cx="154973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D0D071F-E1A5-9C4B-8CE1-8B774922328B}"/>
                  </a:ext>
                </a:extLst>
              </p:cNvPr>
              <p:cNvSpPr txBox="1"/>
              <p:nvPr/>
            </p:nvSpPr>
            <p:spPr>
              <a:xfrm>
                <a:off x="1788932" y="856253"/>
                <a:ext cx="550199" cy="216815"/>
              </a:xfrm>
              <a:prstGeom prst="rect">
                <a:avLst/>
              </a:prstGeom>
              <a:noFill/>
            </p:spPr>
            <p:txBody>
              <a:bodyPr wrap="none" rtlCol="0">
                <a:spAutoFit/>
              </a:bodyPr>
              <a:lstStyle/>
              <a:p>
                <a:r>
                  <a:rPr lang="en-US" sz="1200" b="1" dirty="0">
                    <a:solidFill>
                      <a:srgbClr val="263FB4"/>
                    </a:solidFill>
                  </a:rPr>
                  <a:t>NonT1D</a:t>
                </a:r>
              </a:p>
            </p:txBody>
          </p:sp>
          <p:sp>
            <p:nvSpPr>
              <p:cNvPr id="41" name="TextBox 40">
                <a:extLst>
                  <a:ext uri="{FF2B5EF4-FFF2-40B4-BE49-F238E27FC236}">
                    <a16:creationId xmlns:a16="http://schemas.microsoft.com/office/drawing/2014/main" id="{86CCA542-F549-AA47-BF34-BBAF20FAF7E2}"/>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37" name="TextBox 36">
              <a:extLst>
                <a:ext uri="{FF2B5EF4-FFF2-40B4-BE49-F238E27FC236}">
                  <a16:creationId xmlns:a16="http://schemas.microsoft.com/office/drawing/2014/main" id="{2DE28BBF-5A59-0445-B9AD-4B5C9AB69F07}"/>
                </a:ext>
              </a:extLst>
            </p:cNvPr>
            <p:cNvSpPr txBox="1"/>
            <p:nvPr/>
          </p:nvSpPr>
          <p:spPr>
            <a:xfrm>
              <a:off x="229427" y="0"/>
              <a:ext cx="308098" cy="369332"/>
            </a:xfrm>
            <a:prstGeom prst="rect">
              <a:avLst/>
            </a:prstGeom>
            <a:noFill/>
          </p:spPr>
          <p:txBody>
            <a:bodyPr wrap="none" rtlCol="0">
              <a:spAutoFit/>
            </a:bodyPr>
            <a:lstStyle/>
            <a:p>
              <a:r>
                <a:rPr lang="en-US" dirty="0"/>
                <a:t>C</a:t>
              </a:r>
            </a:p>
          </p:txBody>
        </p:sp>
      </p:grpSp>
    </p:spTree>
    <p:extLst>
      <p:ext uri="{BB962C8B-B14F-4D97-AF65-F5344CB8AC3E}">
        <p14:creationId xmlns:p14="http://schemas.microsoft.com/office/powerpoint/2010/main" val="1040617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A0772EE3-5141-C94B-82B9-35F53206CD2C}"/>
              </a:ext>
            </a:extLst>
          </p:cNvPr>
          <p:cNvSpPr txBox="1"/>
          <p:nvPr/>
        </p:nvSpPr>
        <p:spPr>
          <a:xfrm>
            <a:off x="187868" y="5750526"/>
            <a:ext cx="11548983" cy="1077218"/>
          </a:xfrm>
          <a:prstGeom prst="rect">
            <a:avLst/>
          </a:prstGeom>
          <a:noFill/>
        </p:spPr>
        <p:txBody>
          <a:bodyPr wrap="square" rtlCol="0">
            <a:spAutoFit/>
          </a:bodyPr>
          <a:lstStyle/>
          <a:p>
            <a:pPr algn="just"/>
            <a:r>
              <a:rPr lang="en-US" sz="1600" dirty="0"/>
              <a:t>Figure S11. Taxa contributing to enzymes involved in A-C) pyridoxine (vitamin B6) biosynthesis and D )starch degradation and that are differentially less abundant in T1D than non-T1D women in trimester 3. A) K08681: 5'-phosphate synthase pdxT subunit, B) K00868: pyridoxine kinase, C) K06215: pyridoxal 5'-phosphate synthase pdxS subunit and D) K01208 or </a:t>
            </a:r>
            <a:r>
              <a:rPr lang="en-US" sz="1600" dirty="0" err="1"/>
              <a:t>CYCLOMALTODEXTRINASE-RXN:cyclodextrinase</a:t>
            </a:r>
            <a:r>
              <a:rPr lang="en-US" sz="1600" dirty="0"/>
              <a:t> . CPM: Counts per million.</a:t>
            </a:r>
          </a:p>
        </p:txBody>
      </p:sp>
      <p:grpSp>
        <p:nvGrpSpPr>
          <p:cNvPr id="36" name="Group 35">
            <a:extLst>
              <a:ext uri="{FF2B5EF4-FFF2-40B4-BE49-F238E27FC236}">
                <a16:creationId xmlns:a16="http://schemas.microsoft.com/office/drawing/2014/main" id="{A1885B49-2D6B-FB44-B50F-2718A1779AD0}"/>
              </a:ext>
            </a:extLst>
          </p:cNvPr>
          <p:cNvGrpSpPr/>
          <p:nvPr/>
        </p:nvGrpSpPr>
        <p:grpSpPr>
          <a:xfrm>
            <a:off x="229427" y="-80682"/>
            <a:ext cx="3589538" cy="369332"/>
            <a:chOff x="229427" y="0"/>
            <a:chExt cx="3589538" cy="369332"/>
          </a:xfrm>
        </p:grpSpPr>
        <p:grpSp>
          <p:nvGrpSpPr>
            <p:cNvPr id="38" name="Group 37">
              <a:extLst>
                <a:ext uri="{FF2B5EF4-FFF2-40B4-BE49-F238E27FC236}">
                  <a16:creationId xmlns:a16="http://schemas.microsoft.com/office/drawing/2014/main" id="{E91AC80C-D1E7-3942-AFD7-E630F74E63CD}"/>
                </a:ext>
              </a:extLst>
            </p:cNvPr>
            <p:cNvGrpSpPr/>
            <p:nvPr/>
          </p:nvGrpSpPr>
          <p:grpSpPr>
            <a:xfrm>
              <a:off x="886596" y="11125"/>
              <a:ext cx="2932369" cy="282986"/>
              <a:chOff x="1393317" y="850266"/>
              <a:chExt cx="2932369" cy="282986"/>
            </a:xfrm>
          </p:grpSpPr>
          <p:cxnSp>
            <p:nvCxnSpPr>
              <p:cNvPr id="44" name="Straight Connector 43">
                <a:extLst>
                  <a:ext uri="{FF2B5EF4-FFF2-40B4-BE49-F238E27FC236}">
                    <a16:creationId xmlns:a16="http://schemas.microsoft.com/office/drawing/2014/main" id="{3D0B7CCD-B754-3B45-97CF-C965A373EC80}"/>
                  </a:ext>
                </a:extLst>
              </p:cNvPr>
              <p:cNvCxnSpPr>
                <a:cxnSpLocks/>
              </p:cNvCxnSpPr>
              <p:nvPr/>
            </p:nvCxnSpPr>
            <p:spPr>
              <a:xfrm>
                <a:off x="1393317" y="1073557"/>
                <a:ext cx="1422565"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821AAF4-FC39-2646-8F91-AA251F71728B}"/>
                  </a:ext>
                </a:extLst>
              </p:cNvPr>
              <p:cNvCxnSpPr>
                <a:cxnSpLocks/>
              </p:cNvCxnSpPr>
              <p:nvPr/>
            </p:nvCxnSpPr>
            <p:spPr>
              <a:xfrm>
                <a:off x="2903811" y="1073557"/>
                <a:ext cx="142187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0EEBCF79-0C99-E547-BDF6-CDDBFD3396BD}"/>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47" name="TextBox 46">
                <a:extLst>
                  <a:ext uri="{FF2B5EF4-FFF2-40B4-BE49-F238E27FC236}">
                    <a16:creationId xmlns:a16="http://schemas.microsoft.com/office/drawing/2014/main" id="{037C11E9-E03A-714A-B16B-FBB8A4FB5B25}"/>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39" name="TextBox 38">
              <a:extLst>
                <a:ext uri="{FF2B5EF4-FFF2-40B4-BE49-F238E27FC236}">
                  <a16:creationId xmlns:a16="http://schemas.microsoft.com/office/drawing/2014/main" id="{D9CB5338-DA0C-3A41-BC6F-2AD7593839E5}"/>
                </a:ext>
              </a:extLst>
            </p:cNvPr>
            <p:cNvSpPr txBox="1"/>
            <p:nvPr/>
          </p:nvSpPr>
          <p:spPr>
            <a:xfrm>
              <a:off x="229427" y="0"/>
              <a:ext cx="317716" cy="369332"/>
            </a:xfrm>
            <a:prstGeom prst="rect">
              <a:avLst/>
            </a:prstGeom>
            <a:noFill/>
          </p:spPr>
          <p:txBody>
            <a:bodyPr wrap="none" rtlCol="0">
              <a:spAutoFit/>
            </a:bodyPr>
            <a:lstStyle/>
            <a:p>
              <a:r>
                <a:rPr lang="en-US" dirty="0"/>
                <a:t>A</a:t>
              </a:r>
            </a:p>
          </p:txBody>
        </p:sp>
      </p:grpSp>
      <p:pic>
        <p:nvPicPr>
          <p:cNvPr id="6" name="Picture 5">
            <a:extLst>
              <a:ext uri="{FF2B5EF4-FFF2-40B4-BE49-F238E27FC236}">
                <a16:creationId xmlns:a16="http://schemas.microsoft.com/office/drawing/2014/main" id="{4B6AE772-CBD9-1845-8995-3E35F87D975F}"/>
              </a:ext>
            </a:extLst>
          </p:cNvPr>
          <p:cNvPicPr>
            <a:picLocks noChangeAspect="1"/>
          </p:cNvPicPr>
          <p:nvPr/>
        </p:nvPicPr>
        <p:blipFill>
          <a:blip r:embed="rId3"/>
          <a:stretch>
            <a:fillRect/>
          </a:stretch>
        </p:blipFill>
        <p:spPr>
          <a:xfrm>
            <a:off x="570382" y="192886"/>
            <a:ext cx="5235988" cy="2617994"/>
          </a:xfrm>
          <a:prstGeom prst="rect">
            <a:avLst/>
          </a:prstGeom>
        </p:spPr>
      </p:pic>
      <p:grpSp>
        <p:nvGrpSpPr>
          <p:cNvPr id="48" name="Group 47">
            <a:extLst>
              <a:ext uri="{FF2B5EF4-FFF2-40B4-BE49-F238E27FC236}">
                <a16:creationId xmlns:a16="http://schemas.microsoft.com/office/drawing/2014/main" id="{3A018B8C-7EE2-6D40-94DC-AA8CCFC43C6E}"/>
              </a:ext>
            </a:extLst>
          </p:cNvPr>
          <p:cNvGrpSpPr/>
          <p:nvPr/>
        </p:nvGrpSpPr>
        <p:grpSpPr>
          <a:xfrm>
            <a:off x="6308149" y="-87877"/>
            <a:ext cx="3589538" cy="369332"/>
            <a:chOff x="229427" y="0"/>
            <a:chExt cx="3589538" cy="369332"/>
          </a:xfrm>
        </p:grpSpPr>
        <p:grpSp>
          <p:nvGrpSpPr>
            <p:cNvPr id="50" name="Group 49">
              <a:extLst>
                <a:ext uri="{FF2B5EF4-FFF2-40B4-BE49-F238E27FC236}">
                  <a16:creationId xmlns:a16="http://schemas.microsoft.com/office/drawing/2014/main" id="{249314E8-FEC7-0B44-BBA4-F74A968E6D0A}"/>
                </a:ext>
              </a:extLst>
            </p:cNvPr>
            <p:cNvGrpSpPr/>
            <p:nvPr/>
          </p:nvGrpSpPr>
          <p:grpSpPr>
            <a:xfrm>
              <a:off x="886596" y="11125"/>
              <a:ext cx="2932369" cy="282986"/>
              <a:chOff x="1393317" y="850266"/>
              <a:chExt cx="2932369" cy="282986"/>
            </a:xfrm>
          </p:grpSpPr>
          <p:cxnSp>
            <p:nvCxnSpPr>
              <p:cNvPr id="52" name="Straight Connector 51">
                <a:extLst>
                  <a:ext uri="{FF2B5EF4-FFF2-40B4-BE49-F238E27FC236}">
                    <a16:creationId xmlns:a16="http://schemas.microsoft.com/office/drawing/2014/main" id="{F10872B8-D683-F747-80A8-EEA6874EFBF0}"/>
                  </a:ext>
                </a:extLst>
              </p:cNvPr>
              <p:cNvCxnSpPr>
                <a:cxnSpLocks/>
              </p:cNvCxnSpPr>
              <p:nvPr/>
            </p:nvCxnSpPr>
            <p:spPr>
              <a:xfrm>
                <a:off x="1393317" y="1073557"/>
                <a:ext cx="1422565"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039FDD9-81FA-2E46-A796-C4E11311466B}"/>
                  </a:ext>
                </a:extLst>
              </p:cNvPr>
              <p:cNvCxnSpPr>
                <a:cxnSpLocks/>
              </p:cNvCxnSpPr>
              <p:nvPr/>
            </p:nvCxnSpPr>
            <p:spPr>
              <a:xfrm>
                <a:off x="2903811" y="1073557"/>
                <a:ext cx="142187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C483900-C66D-8D4F-8D8E-9189580D4C66}"/>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55" name="TextBox 54">
                <a:extLst>
                  <a:ext uri="{FF2B5EF4-FFF2-40B4-BE49-F238E27FC236}">
                    <a16:creationId xmlns:a16="http://schemas.microsoft.com/office/drawing/2014/main" id="{9F66AE31-3C9D-7C41-9039-632BE42B1DB8}"/>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51" name="TextBox 50">
              <a:extLst>
                <a:ext uri="{FF2B5EF4-FFF2-40B4-BE49-F238E27FC236}">
                  <a16:creationId xmlns:a16="http://schemas.microsoft.com/office/drawing/2014/main" id="{16F0597A-EE78-E747-AD99-867884CC1FCA}"/>
                </a:ext>
              </a:extLst>
            </p:cNvPr>
            <p:cNvSpPr txBox="1"/>
            <p:nvPr/>
          </p:nvSpPr>
          <p:spPr>
            <a:xfrm>
              <a:off x="229427" y="0"/>
              <a:ext cx="309700" cy="369332"/>
            </a:xfrm>
            <a:prstGeom prst="rect">
              <a:avLst/>
            </a:prstGeom>
            <a:noFill/>
          </p:spPr>
          <p:txBody>
            <a:bodyPr wrap="none" rtlCol="0">
              <a:spAutoFit/>
            </a:bodyPr>
            <a:lstStyle/>
            <a:p>
              <a:r>
                <a:rPr lang="en-US" dirty="0"/>
                <a:t>B</a:t>
              </a:r>
            </a:p>
          </p:txBody>
        </p:sp>
      </p:grpSp>
      <p:pic>
        <p:nvPicPr>
          <p:cNvPr id="14" name="Picture 13">
            <a:extLst>
              <a:ext uri="{FF2B5EF4-FFF2-40B4-BE49-F238E27FC236}">
                <a16:creationId xmlns:a16="http://schemas.microsoft.com/office/drawing/2014/main" id="{E8CC09F7-BC50-514B-9454-0B3A395CF0F0}"/>
              </a:ext>
            </a:extLst>
          </p:cNvPr>
          <p:cNvPicPr>
            <a:picLocks noChangeAspect="1"/>
          </p:cNvPicPr>
          <p:nvPr/>
        </p:nvPicPr>
        <p:blipFill>
          <a:blip r:embed="rId4"/>
          <a:stretch>
            <a:fillRect/>
          </a:stretch>
        </p:blipFill>
        <p:spPr>
          <a:xfrm>
            <a:off x="6671637" y="220967"/>
            <a:ext cx="5179826" cy="2589913"/>
          </a:xfrm>
          <a:prstGeom prst="rect">
            <a:avLst/>
          </a:prstGeom>
        </p:spPr>
      </p:pic>
      <p:pic>
        <p:nvPicPr>
          <p:cNvPr id="16" name="Picture 15">
            <a:extLst>
              <a:ext uri="{FF2B5EF4-FFF2-40B4-BE49-F238E27FC236}">
                <a16:creationId xmlns:a16="http://schemas.microsoft.com/office/drawing/2014/main" id="{B6FFD36A-F0C7-954E-AFC6-114891450D7B}"/>
              </a:ext>
            </a:extLst>
          </p:cNvPr>
          <p:cNvPicPr>
            <a:picLocks noChangeAspect="1"/>
          </p:cNvPicPr>
          <p:nvPr/>
        </p:nvPicPr>
        <p:blipFill>
          <a:blip r:embed="rId5"/>
          <a:stretch>
            <a:fillRect/>
          </a:stretch>
        </p:blipFill>
        <p:spPr>
          <a:xfrm>
            <a:off x="554260" y="3135441"/>
            <a:ext cx="4964134" cy="2482068"/>
          </a:xfrm>
          <a:prstGeom prst="rect">
            <a:avLst/>
          </a:prstGeom>
        </p:spPr>
      </p:pic>
      <p:grpSp>
        <p:nvGrpSpPr>
          <p:cNvPr id="56" name="Group 55">
            <a:extLst>
              <a:ext uri="{FF2B5EF4-FFF2-40B4-BE49-F238E27FC236}">
                <a16:creationId xmlns:a16="http://schemas.microsoft.com/office/drawing/2014/main" id="{C740AD02-F970-E641-B0FB-29C1FC18CFE7}"/>
              </a:ext>
            </a:extLst>
          </p:cNvPr>
          <p:cNvGrpSpPr/>
          <p:nvPr/>
        </p:nvGrpSpPr>
        <p:grpSpPr>
          <a:xfrm>
            <a:off x="187868" y="2850031"/>
            <a:ext cx="3589538" cy="369332"/>
            <a:chOff x="229427" y="0"/>
            <a:chExt cx="3589538" cy="369332"/>
          </a:xfrm>
        </p:grpSpPr>
        <p:grpSp>
          <p:nvGrpSpPr>
            <p:cNvPr id="59" name="Group 58">
              <a:extLst>
                <a:ext uri="{FF2B5EF4-FFF2-40B4-BE49-F238E27FC236}">
                  <a16:creationId xmlns:a16="http://schemas.microsoft.com/office/drawing/2014/main" id="{83C7B588-E488-444A-B003-45C6E5841BEE}"/>
                </a:ext>
              </a:extLst>
            </p:cNvPr>
            <p:cNvGrpSpPr/>
            <p:nvPr/>
          </p:nvGrpSpPr>
          <p:grpSpPr>
            <a:xfrm>
              <a:off x="886596" y="11125"/>
              <a:ext cx="2932369" cy="282986"/>
              <a:chOff x="1393317" y="850266"/>
              <a:chExt cx="2932369" cy="282986"/>
            </a:xfrm>
          </p:grpSpPr>
          <p:cxnSp>
            <p:nvCxnSpPr>
              <p:cNvPr id="70" name="Straight Connector 69">
                <a:extLst>
                  <a:ext uri="{FF2B5EF4-FFF2-40B4-BE49-F238E27FC236}">
                    <a16:creationId xmlns:a16="http://schemas.microsoft.com/office/drawing/2014/main" id="{E4665A19-588E-8042-BBC8-232761D75A22}"/>
                  </a:ext>
                </a:extLst>
              </p:cNvPr>
              <p:cNvCxnSpPr>
                <a:cxnSpLocks/>
              </p:cNvCxnSpPr>
              <p:nvPr/>
            </p:nvCxnSpPr>
            <p:spPr>
              <a:xfrm>
                <a:off x="1393317" y="1073557"/>
                <a:ext cx="1422565"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8F6A941-EF92-9543-B77D-FAFC17484331}"/>
                  </a:ext>
                </a:extLst>
              </p:cNvPr>
              <p:cNvCxnSpPr>
                <a:cxnSpLocks/>
              </p:cNvCxnSpPr>
              <p:nvPr/>
            </p:nvCxnSpPr>
            <p:spPr>
              <a:xfrm>
                <a:off x="2903811" y="1073557"/>
                <a:ext cx="142187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6D499013-3F6D-9249-9B3C-CBA5FD200C68}"/>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73" name="TextBox 72">
                <a:extLst>
                  <a:ext uri="{FF2B5EF4-FFF2-40B4-BE49-F238E27FC236}">
                    <a16:creationId xmlns:a16="http://schemas.microsoft.com/office/drawing/2014/main" id="{A7C37268-6F24-A947-8E78-5D3E1DA8275E}"/>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69" name="TextBox 68">
              <a:extLst>
                <a:ext uri="{FF2B5EF4-FFF2-40B4-BE49-F238E27FC236}">
                  <a16:creationId xmlns:a16="http://schemas.microsoft.com/office/drawing/2014/main" id="{82244049-59D4-1E4E-80E1-ACA55AD4126D}"/>
                </a:ext>
              </a:extLst>
            </p:cNvPr>
            <p:cNvSpPr txBox="1"/>
            <p:nvPr/>
          </p:nvSpPr>
          <p:spPr>
            <a:xfrm>
              <a:off x="229427" y="0"/>
              <a:ext cx="308098" cy="369332"/>
            </a:xfrm>
            <a:prstGeom prst="rect">
              <a:avLst/>
            </a:prstGeom>
            <a:noFill/>
          </p:spPr>
          <p:txBody>
            <a:bodyPr wrap="none" rtlCol="0">
              <a:spAutoFit/>
            </a:bodyPr>
            <a:lstStyle/>
            <a:p>
              <a:r>
                <a:rPr lang="en-US" dirty="0"/>
                <a:t>C</a:t>
              </a:r>
            </a:p>
          </p:txBody>
        </p:sp>
      </p:grpSp>
      <p:grpSp>
        <p:nvGrpSpPr>
          <p:cNvPr id="74" name="Group 73">
            <a:extLst>
              <a:ext uri="{FF2B5EF4-FFF2-40B4-BE49-F238E27FC236}">
                <a16:creationId xmlns:a16="http://schemas.microsoft.com/office/drawing/2014/main" id="{AB39BC8D-64FF-6146-BCEA-C31A80A021CE}"/>
              </a:ext>
            </a:extLst>
          </p:cNvPr>
          <p:cNvGrpSpPr/>
          <p:nvPr/>
        </p:nvGrpSpPr>
        <p:grpSpPr>
          <a:xfrm>
            <a:off x="6308149" y="2850031"/>
            <a:ext cx="3763698" cy="369332"/>
            <a:chOff x="229427" y="0"/>
            <a:chExt cx="3763698" cy="369332"/>
          </a:xfrm>
        </p:grpSpPr>
        <p:grpSp>
          <p:nvGrpSpPr>
            <p:cNvPr id="75" name="Group 74">
              <a:extLst>
                <a:ext uri="{FF2B5EF4-FFF2-40B4-BE49-F238E27FC236}">
                  <a16:creationId xmlns:a16="http://schemas.microsoft.com/office/drawing/2014/main" id="{BAD5A08D-2B6F-2348-B999-8BEF8C0819CE}"/>
                </a:ext>
              </a:extLst>
            </p:cNvPr>
            <p:cNvGrpSpPr/>
            <p:nvPr/>
          </p:nvGrpSpPr>
          <p:grpSpPr>
            <a:xfrm>
              <a:off x="752384" y="11125"/>
              <a:ext cx="3240741" cy="282986"/>
              <a:chOff x="1259105" y="850266"/>
              <a:chExt cx="3240741" cy="282986"/>
            </a:xfrm>
          </p:grpSpPr>
          <p:cxnSp>
            <p:nvCxnSpPr>
              <p:cNvPr id="77" name="Straight Connector 76">
                <a:extLst>
                  <a:ext uri="{FF2B5EF4-FFF2-40B4-BE49-F238E27FC236}">
                    <a16:creationId xmlns:a16="http://schemas.microsoft.com/office/drawing/2014/main" id="{2DD05AE7-E630-0B4B-9D52-D2561B54F870}"/>
                  </a:ext>
                </a:extLst>
              </p:cNvPr>
              <p:cNvCxnSpPr>
                <a:cxnSpLocks/>
              </p:cNvCxnSpPr>
              <p:nvPr/>
            </p:nvCxnSpPr>
            <p:spPr>
              <a:xfrm>
                <a:off x="1259105" y="1073557"/>
                <a:ext cx="155677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8AC1BF9-B928-3F4A-8FA4-C8A7A41AF4AB}"/>
                  </a:ext>
                </a:extLst>
              </p:cNvPr>
              <p:cNvCxnSpPr>
                <a:cxnSpLocks/>
              </p:cNvCxnSpPr>
              <p:nvPr/>
            </p:nvCxnSpPr>
            <p:spPr>
              <a:xfrm flipV="1">
                <a:off x="2903811" y="1067081"/>
                <a:ext cx="1596035" cy="64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BB9941D6-896D-C14A-80A7-BFB05A839217}"/>
                  </a:ext>
                </a:extLst>
              </p:cNvPr>
              <p:cNvSpPr txBox="1"/>
              <p:nvPr/>
            </p:nvSpPr>
            <p:spPr>
              <a:xfrm>
                <a:off x="1788932" y="856253"/>
                <a:ext cx="752129" cy="276999"/>
              </a:xfrm>
              <a:prstGeom prst="rect">
                <a:avLst/>
              </a:prstGeom>
              <a:noFill/>
            </p:spPr>
            <p:txBody>
              <a:bodyPr wrap="none" rtlCol="0">
                <a:spAutoFit/>
              </a:bodyPr>
              <a:lstStyle/>
              <a:p>
                <a:r>
                  <a:rPr lang="en-US" sz="1200" b="1" dirty="0">
                    <a:solidFill>
                      <a:srgbClr val="263FB4"/>
                    </a:solidFill>
                  </a:rPr>
                  <a:t>Non-T1D</a:t>
                </a:r>
              </a:p>
            </p:txBody>
          </p:sp>
          <p:sp>
            <p:nvSpPr>
              <p:cNvPr id="80" name="TextBox 79">
                <a:extLst>
                  <a:ext uri="{FF2B5EF4-FFF2-40B4-BE49-F238E27FC236}">
                    <a16:creationId xmlns:a16="http://schemas.microsoft.com/office/drawing/2014/main" id="{20E836B3-7B3A-0A47-9710-D19B7D165591}"/>
                  </a:ext>
                </a:extLst>
              </p:cNvPr>
              <p:cNvSpPr txBox="1"/>
              <p:nvPr/>
            </p:nvSpPr>
            <p:spPr>
              <a:xfrm>
                <a:off x="3543048" y="850266"/>
                <a:ext cx="341772" cy="216815"/>
              </a:xfrm>
              <a:prstGeom prst="rect">
                <a:avLst/>
              </a:prstGeom>
              <a:noFill/>
            </p:spPr>
            <p:txBody>
              <a:bodyPr wrap="none" rtlCol="0">
                <a:spAutoFit/>
              </a:bodyPr>
              <a:lstStyle/>
              <a:p>
                <a:r>
                  <a:rPr lang="en-US" sz="1200" b="1" dirty="0">
                    <a:solidFill>
                      <a:srgbClr val="FF0000"/>
                    </a:solidFill>
                  </a:rPr>
                  <a:t>T1D</a:t>
                </a:r>
              </a:p>
            </p:txBody>
          </p:sp>
        </p:grpSp>
        <p:sp>
          <p:nvSpPr>
            <p:cNvPr id="76" name="TextBox 75">
              <a:extLst>
                <a:ext uri="{FF2B5EF4-FFF2-40B4-BE49-F238E27FC236}">
                  <a16:creationId xmlns:a16="http://schemas.microsoft.com/office/drawing/2014/main" id="{1907D5D2-7A54-2D4B-8BC9-E154CF846F88}"/>
                </a:ext>
              </a:extLst>
            </p:cNvPr>
            <p:cNvSpPr txBox="1"/>
            <p:nvPr/>
          </p:nvSpPr>
          <p:spPr>
            <a:xfrm>
              <a:off x="229427" y="0"/>
              <a:ext cx="327334" cy="369332"/>
            </a:xfrm>
            <a:prstGeom prst="rect">
              <a:avLst/>
            </a:prstGeom>
            <a:noFill/>
          </p:spPr>
          <p:txBody>
            <a:bodyPr wrap="none" rtlCol="0">
              <a:spAutoFit/>
            </a:bodyPr>
            <a:lstStyle/>
            <a:p>
              <a:r>
                <a:rPr lang="en-US" dirty="0"/>
                <a:t>D</a:t>
              </a:r>
            </a:p>
          </p:txBody>
        </p:sp>
      </p:grpSp>
      <p:pic>
        <p:nvPicPr>
          <p:cNvPr id="18" name="Picture 17">
            <a:extLst>
              <a:ext uri="{FF2B5EF4-FFF2-40B4-BE49-F238E27FC236}">
                <a16:creationId xmlns:a16="http://schemas.microsoft.com/office/drawing/2014/main" id="{FBAC196F-A2D9-C445-AAB4-C4CE7F0FCA7D}"/>
              </a:ext>
            </a:extLst>
          </p:cNvPr>
          <p:cNvPicPr>
            <a:picLocks noChangeAspect="1"/>
          </p:cNvPicPr>
          <p:nvPr/>
        </p:nvPicPr>
        <p:blipFill>
          <a:blip r:embed="rId6"/>
          <a:stretch>
            <a:fillRect/>
          </a:stretch>
        </p:blipFill>
        <p:spPr>
          <a:xfrm>
            <a:off x="6585207" y="3118133"/>
            <a:ext cx="4876800" cy="2438400"/>
          </a:xfrm>
          <a:prstGeom prst="rect">
            <a:avLst/>
          </a:prstGeom>
        </p:spPr>
      </p:pic>
      <p:pic>
        <p:nvPicPr>
          <p:cNvPr id="81" name="Picture 80">
            <a:extLst>
              <a:ext uri="{FF2B5EF4-FFF2-40B4-BE49-F238E27FC236}">
                <a16:creationId xmlns:a16="http://schemas.microsoft.com/office/drawing/2014/main" id="{FC68E843-F1FA-D644-83FC-33A432FA13C0}"/>
              </a:ext>
            </a:extLst>
          </p:cNvPr>
          <p:cNvPicPr>
            <a:picLocks noChangeAspect="1"/>
          </p:cNvPicPr>
          <p:nvPr/>
        </p:nvPicPr>
        <p:blipFill>
          <a:blip r:embed="rId6"/>
          <a:stretch>
            <a:fillRect/>
          </a:stretch>
        </p:blipFill>
        <p:spPr>
          <a:xfrm>
            <a:off x="6593471" y="3145382"/>
            <a:ext cx="4876800" cy="2438400"/>
          </a:xfrm>
          <a:prstGeom prst="rect">
            <a:avLst/>
          </a:prstGeom>
        </p:spPr>
      </p:pic>
    </p:spTree>
    <p:extLst>
      <p:ext uri="{BB962C8B-B14F-4D97-AF65-F5344CB8AC3E}">
        <p14:creationId xmlns:p14="http://schemas.microsoft.com/office/powerpoint/2010/main" val="967781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B65E2532-E346-F440-A392-38BFB01F44AA}"/>
              </a:ext>
            </a:extLst>
          </p:cNvPr>
          <p:cNvSpPr txBox="1"/>
          <p:nvPr/>
        </p:nvSpPr>
        <p:spPr>
          <a:xfrm>
            <a:off x="187868" y="5887307"/>
            <a:ext cx="11548983" cy="830997"/>
          </a:xfrm>
          <a:prstGeom prst="rect">
            <a:avLst/>
          </a:prstGeom>
          <a:noFill/>
        </p:spPr>
        <p:txBody>
          <a:bodyPr wrap="square" rtlCol="0">
            <a:spAutoFit/>
          </a:bodyPr>
          <a:lstStyle/>
          <a:p>
            <a:pPr algn="just"/>
            <a:r>
              <a:rPr lang="en-US" sz="1600" dirty="0"/>
              <a:t>Figure S12. Taxa contributing to enzymes involved in A ) mucin degradation, B) transport of thiamine (vitamin B1) and C) biosynthesis of </a:t>
            </a:r>
            <a:r>
              <a:rPr lang="en-US" sz="1600" dirty="0" err="1"/>
              <a:t>pantothenate</a:t>
            </a:r>
            <a:r>
              <a:rPr lang="en-US" sz="1600" dirty="0"/>
              <a:t> (vitamin B5) and that decreased in abundance from trimester 1 to 3 within T1D women only. A) K01207: beta-N-</a:t>
            </a:r>
            <a:r>
              <a:rPr lang="en-US" sz="1600" dirty="0" err="1"/>
              <a:t>acetylhexosaminidase</a:t>
            </a:r>
            <a:r>
              <a:rPr lang="en-US" sz="1600" dirty="0"/>
              <a:t>, B) K00878: </a:t>
            </a:r>
            <a:r>
              <a:rPr lang="en-US" sz="1600" dirty="0" err="1"/>
              <a:t>hydroxyethylthiazole</a:t>
            </a:r>
            <a:r>
              <a:rPr lang="en-US" sz="1600" dirty="0"/>
              <a:t> kinase, C) K00997: </a:t>
            </a:r>
            <a:r>
              <a:rPr lang="en-US" sz="1600" dirty="0" err="1"/>
              <a:t>holo</a:t>
            </a:r>
            <a:r>
              <a:rPr lang="en-US" sz="1600" dirty="0"/>
              <a:t>-[acyl-carrier protein] synthase. CPM: Counts per million.</a:t>
            </a:r>
          </a:p>
        </p:txBody>
      </p:sp>
      <p:pic>
        <p:nvPicPr>
          <p:cNvPr id="3" name="Picture 2">
            <a:extLst>
              <a:ext uri="{FF2B5EF4-FFF2-40B4-BE49-F238E27FC236}">
                <a16:creationId xmlns:a16="http://schemas.microsoft.com/office/drawing/2014/main" id="{718DDF0A-03CB-134D-A146-13831BAE38C8}"/>
              </a:ext>
            </a:extLst>
          </p:cNvPr>
          <p:cNvPicPr>
            <a:picLocks noChangeAspect="1"/>
          </p:cNvPicPr>
          <p:nvPr/>
        </p:nvPicPr>
        <p:blipFill>
          <a:blip r:embed="rId3"/>
          <a:stretch>
            <a:fillRect/>
          </a:stretch>
        </p:blipFill>
        <p:spPr>
          <a:xfrm>
            <a:off x="358516" y="288650"/>
            <a:ext cx="5240195" cy="2620098"/>
          </a:xfrm>
          <a:prstGeom prst="rect">
            <a:avLst/>
          </a:prstGeom>
        </p:spPr>
      </p:pic>
      <p:grpSp>
        <p:nvGrpSpPr>
          <p:cNvPr id="8" name="Group 7">
            <a:extLst>
              <a:ext uri="{FF2B5EF4-FFF2-40B4-BE49-F238E27FC236}">
                <a16:creationId xmlns:a16="http://schemas.microsoft.com/office/drawing/2014/main" id="{BDF80218-A8A8-AE47-8FC3-ED68E234A587}"/>
              </a:ext>
            </a:extLst>
          </p:cNvPr>
          <p:cNvGrpSpPr/>
          <p:nvPr/>
        </p:nvGrpSpPr>
        <p:grpSpPr>
          <a:xfrm>
            <a:off x="828" y="-51295"/>
            <a:ext cx="4065442" cy="380286"/>
            <a:chOff x="229427" y="-10954"/>
            <a:chExt cx="4065442" cy="380286"/>
          </a:xfrm>
        </p:grpSpPr>
        <p:grpSp>
          <p:nvGrpSpPr>
            <p:cNvPr id="9" name="Group 8">
              <a:extLst>
                <a:ext uri="{FF2B5EF4-FFF2-40B4-BE49-F238E27FC236}">
                  <a16:creationId xmlns:a16="http://schemas.microsoft.com/office/drawing/2014/main" id="{95A4F47D-5AF1-F040-BEBE-8461CE3A52B0}"/>
                </a:ext>
              </a:extLst>
            </p:cNvPr>
            <p:cNvGrpSpPr/>
            <p:nvPr/>
          </p:nvGrpSpPr>
          <p:grpSpPr>
            <a:xfrm>
              <a:off x="886596" y="-10954"/>
              <a:ext cx="3408273" cy="299078"/>
              <a:chOff x="1393317" y="828187"/>
              <a:chExt cx="3408273" cy="299078"/>
            </a:xfrm>
          </p:grpSpPr>
          <p:cxnSp>
            <p:nvCxnSpPr>
              <p:cNvPr id="11" name="Straight Connector 10">
                <a:extLst>
                  <a:ext uri="{FF2B5EF4-FFF2-40B4-BE49-F238E27FC236}">
                    <a16:creationId xmlns:a16="http://schemas.microsoft.com/office/drawing/2014/main" id="{27D0C6ED-43C1-2F46-9081-8C57B27CBDF8}"/>
                  </a:ext>
                </a:extLst>
              </p:cNvPr>
              <p:cNvCxnSpPr>
                <a:cxnSpLocks/>
              </p:cNvCxnSpPr>
              <p:nvPr/>
            </p:nvCxnSpPr>
            <p:spPr>
              <a:xfrm>
                <a:off x="1393317" y="1073557"/>
                <a:ext cx="14225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EA9FCF1-2F71-EC49-AA22-CAACAF334AC9}"/>
                  </a:ext>
                </a:extLst>
              </p:cNvPr>
              <p:cNvCxnSpPr>
                <a:cxnSpLocks/>
              </p:cNvCxnSpPr>
              <p:nvPr/>
            </p:nvCxnSpPr>
            <p:spPr>
              <a:xfrm flipV="1">
                <a:off x="2903811" y="1067081"/>
                <a:ext cx="1897779" cy="6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3FC7573-0AC1-C846-BE72-A790B8799067}"/>
                  </a:ext>
                </a:extLst>
              </p:cNvPr>
              <p:cNvSpPr txBox="1"/>
              <p:nvPr/>
            </p:nvSpPr>
            <p:spPr>
              <a:xfrm>
                <a:off x="1998973" y="828187"/>
                <a:ext cx="340158" cy="276999"/>
              </a:xfrm>
              <a:prstGeom prst="rect">
                <a:avLst/>
              </a:prstGeom>
              <a:noFill/>
            </p:spPr>
            <p:txBody>
              <a:bodyPr wrap="none" rtlCol="0">
                <a:spAutoFit/>
              </a:bodyPr>
              <a:lstStyle/>
              <a:p>
                <a:r>
                  <a:rPr lang="en-US" sz="1200" b="1" dirty="0"/>
                  <a:t>T1</a:t>
                </a:r>
              </a:p>
            </p:txBody>
          </p:sp>
          <p:sp>
            <p:nvSpPr>
              <p:cNvPr id="14" name="TextBox 13">
                <a:extLst>
                  <a:ext uri="{FF2B5EF4-FFF2-40B4-BE49-F238E27FC236}">
                    <a16:creationId xmlns:a16="http://schemas.microsoft.com/office/drawing/2014/main" id="{9EBF5D19-B884-E748-8D1B-9CC1A24D1C0C}"/>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sp>
          <p:nvSpPr>
            <p:cNvPr id="10" name="TextBox 9">
              <a:extLst>
                <a:ext uri="{FF2B5EF4-FFF2-40B4-BE49-F238E27FC236}">
                  <a16:creationId xmlns:a16="http://schemas.microsoft.com/office/drawing/2014/main" id="{A0D62296-446A-224D-8F73-4BAF2BC39D5F}"/>
                </a:ext>
              </a:extLst>
            </p:cNvPr>
            <p:cNvSpPr txBox="1"/>
            <p:nvPr/>
          </p:nvSpPr>
          <p:spPr>
            <a:xfrm>
              <a:off x="229427" y="0"/>
              <a:ext cx="317716" cy="369332"/>
            </a:xfrm>
            <a:prstGeom prst="rect">
              <a:avLst/>
            </a:prstGeom>
            <a:noFill/>
          </p:spPr>
          <p:txBody>
            <a:bodyPr wrap="none" rtlCol="0">
              <a:spAutoFit/>
            </a:bodyPr>
            <a:lstStyle/>
            <a:p>
              <a:r>
                <a:rPr lang="en-US" dirty="0"/>
                <a:t>A</a:t>
              </a:r>
            </a:p>
          </p:txBody>
        </p:sp>
      </p:grpSp>
      <p:grpSp>
        <p:nvGrpSpPr>
          <p:cNvPr id="16" name="Group 15">
            <a:extLst>
              <a:ext uri="{FF2B5EF4-FFF2-40B4-BE49-F238E27FC236}">
                <a16:creationId xmlns:a16="http://schemas.microsoft.com/office/drawing/2014/main" id="{2F02A706-5284-D54F-93F1-7141E841EAD3}"/>
              </a:ext>
            </a:extLst>
          </p:cNvPr>
          <p:cNvGrpSpPr/>
          <p:nvPr/>
        </p:nvGrpSpPr>
        <p:grpSpPr>
          <a:xfrm>
            <a:off x="5938164" y="-40341"/>
            <a:ext cx="3931977" cy="369332"/>
            <a:chOff x="229427" y="0"/>
            <a:chExt cx="3931977" cy="369332"/>
          </a:xfrm>
        </p:grpSpPr>
        <p:grpSp>
          <p:nvGrpSpPr>
            <p:cNvPr id="17" name="Group 16">
              <a:extLst>
                <a:ext uri="{FF2B5EF4-FFF2-40B4-BE49-F238E27FC236}">
                  <a16:creationId xmlns:a16="http://schemas.microsoft.com/office/drawing/2014/main" id="{D727BD73-3EAC-6949-9387-33BD59C7DC61}"/>
                </a:ext>
              </a:extLst>
            </p:cNvPr>
            <p:cNvGrpSpPr/>
            <p:nvPr/>
          </p:nvGrpSpPr>
          <p:grpSpPr>
            <a:xfrm>
              <a:off x="1001345" y="0"/>
              <a:ext cx="3160059" cy="288124"/>
              <a:chOff x="1508066" y="839141"/>
              <a:chExt cx="3160059" cy="288124"/>
            </a:xfrm>
          </p:grpSpPr>
          <p:cxnSp>
            <p:nvCxnSpPr>
              <p:cNvPr id="19" name="Straight Connector 18">
                <a:extLst>
                  <a:ext uri="{FF2B5EF4-FFF2-40B4-BE49-F238E27FC236}">
                    <a16:creationId xmlns:a16="http://schemas.microsoft.com/office/drawing/2014/main" id="{70928CDE-4847-954C-9B17-98CDE75CBD40}"/>
                  </a:ext>
                </a:extLst>
              </p:cNvPr>
              <p:cNvCxnSpPr>
                <a:cxnSpLocks/>
              </p:cNvCxnSpPr>
              <p:nvPr/>
            </p:nvCxnSpPr>
            <p:spPr>
              <a:xfrm>
                <a:off x="1508066" y="1073557"/>
                <a:ext cx="1307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5177CC5-1E48-2C48-814D-4C1896096F67}"/>
                  </a:ext>
                </a:extLst>
              </p:cNvPr>
              <p:cNvCxnSpPr>
                <a:cxnSpLocks/>
              </p:cNvCxnSpPr>
              <p:nvPr/>
            </p:nvCxnSpPr>
            <p:spPr>
              <a:xfrm flipV="1">
                <a:off x="2903811" y="1067081"/>
                <a:ext cx="1764314" cy="6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69194B4-367D-204D-82DF-CFFC45CFD21D}"/>
                  </a:ext>
                </a:extLst>
              </p:cNvPr>
              <p:cNvSpPr txBox="1"/>
              <p:nvPr/>
            </p:nvSpPr>
            <p:spPr>
              <a:xfrm>
                <a:off x="2073956" y="839141"/>
                <a:ext cx="340158" cy="276999"/>
              </a:xfrm>
              <a:prstGeom prst="rect">
                <a:avLst/>
              </a:prstGeom>
              <a:noFill/>
            </p:spPr>
            <p:txBody>
              <a:bodyPr wrap="none" rtlCol="0">
                <a:spAutoFit/>
              </a:bodyPr>
              <a:lstStyle/>
              <a:p>
                <a:r>
                  <a:rPr lang="en-US" sz="1200" b="1" dirty="0"/>
                  <a:t>T1</a:t>
                </a:r>
              </a:p>
            </p:txBody>
          </p:sp>
          <p:sp>
            <p:nvSpPr>
              <p:cNvPr id="22" name="TextBox 21">
                <a:extLst>
                  <a:ext uri="{FF2B5EF4-FFF2-40B4-BE49-F238E27FC236}">
                    <a16:creationId xmlns:a16="http://schemas.microsoft.com/office/drawing/2014/main" id="{76780CA6-EAB6-CD40-99A2-CA6B9D6E2F6A}"/>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sp>
          <p:nvSpPr>
            <p:cNvPr id="18" name="TextBox 17">
              <a:extLst>
                <a:ext uri="{FF2B5EF4-FFF2-40B4-BE49-F238E27FC236}">
                  <a16:creationId xmlns:a16="http://schemas.microsoft.com/office/drawing/2014/main" id="{73D712FC-18B5-9C47-A47C-76738EB76B00}"/>
                </a:ext>
              </a:extLst>
            </p:cNvPr>
            <p:cNvSpPr txBox="1"/>
            <p:nvPr/>
          </p:nvSpPr>
          <p:spPr>
            <a:xfrm>
              <a:off x="229427" y="0"/>
              <a:ext cx="309700" cy="369332"/>
            </a:xfrm>
            <a:prstGeom prst="rect">
              <a:avLst/>
            </a:prstGeom>
            <a:noFill/>
          </p:spPr>
          <p:txBody>
            <a:bodyPr wrap="none" rtlCol="0">
              <a:spAutoFit/>
            </a:bodyPr>
            <a:lstStyle/>
            <a:p>
              <a:r>
                <a:rPr lang="en-US" dirty="0"/>
                <a:t>B</a:t>
              </a:r>
            </a:p>
          </p:txBody>
        </p:sp>
      </p:grpSp>
      <p:pic>
        <p:nvPicPr>
          <p:cNvPr id="6" name="Picture 5">
            <a:extLst>
              <a:ext uri="{FF2B5EF4-FFF2-40B4-BE49-F238E27FC236}">
                <a16:creationId xmlns:a16="http://schemas.microsoft.com/office/drawing/2014/main" id="{78C803DD-FFEE-8240-A457-F93400BF8757}"/>
              </a:ext>
            </a:extLst>
          </p:cNvPr>
          <p:cNvPicPr>
            <a:picLocks noChangeAspect="1"/>
          </p:cNvPicPr>
          <p:nvPr/>
        </p:nvPicPr>
        <p:blipFill>
          <a:blip r:embed="rId4"/>
          <a:stretch>
            <a:fillRect/>
          </a:stretch>
        </p:blipFill>
        <p:spPr>
          <a:xfrm>
            <a:off x="6445575" y="248309"/>
            <a:ext cx="5516038" cy="2758019"/>
          </a:xfrm>
          <a:prstGeom prst="rect">
            <a:avLst/>
          </a:prstGeom>
        </p:spPr>
      </p:pic>
      <p:pic>
        <p:nvPicPr>
          <p:cNvPr id="24" name="Picture 23">
            <a:extLst>
              <a:ext uri="{FF2B5EF4-FFF2-40B4-BE49-F238E27FC236}">
                <a16:creationId xmlns:a16="http://schemas.microsoft.com/office/drawing/2014/main" id="{3155BD42-956F-AC44-9BCD-EFA4B768DA61}"/>
              </a:ext>
            </a:extLst>
          </p:cNvPr>
          <p:cNvPicPr>
            <a:picLocks noChangeAspect="1"/>
          </p:cNvPicPr>
          <p:nvPr/>
        </p:nvPicPr>
        <p:blipFill>
          <a:blip r:embed="rId5"/>
          <a:stretch>
            <a:fillRect/>
          </a:stretch>
        </p:blipFill>
        <p:spPr>
          <a:xfrm>
            <a:off x="3791534" y="3386007"/>
            <a:ext cx="4912659" cy="2456330"/>
          </a:xfrm>
          <a:prstGeom prst="rect">
            <a:avLst/>
          </a:prstGeom>
        </p:spPr>
      </p:pic>
      <p:grpSp>
        <p:nvGrpSpPr>
          <p:cNvPr id="47" name="Group 46">
            <a:extLst>
              <a:ext uri="{FF2B5EF4-FFF2-40B4-BE49-F238E27FC236}">
                <a16:creationId xmlns:a16="http://schemas.microsoft.com/office/drawing/2014/main" id="{198DDE4C-E99C-DB40-A81C-14F54B5FA365}"/>
              </a:ext>
            </a:extLst>
          </p:cNvPr>
          <p:cNvGrpSpPr/>
          <p:nvPr/>
        </p:nvGrpSpPr>
        <p:grpSpPr>
          <a:xfrm>
            <a:off x="3114345" y="3091426"/>
            <a:ext cx="3736160" cy="369332"/>
            <a:chOff x="229427" y="0"/>
            <a:chExt cx="3736160" cy="369332"/>
          </a:xfrm>
        </p:grpSpPr>
        <p:grpSp>
          <p:nvGrpSpPr>
            <p:cNvPr id="48" name="Group 47">
              <a:extLst>
                <a:ext uri="{FF2B5EF4-FFF2-40B4-BE49-F238E27FC236}">
                  <a16:creationId xmlns:a16="http://schemas.microsoft.com/office/drawing/2014/main" id="{EAB02F91-5D1D-8542-90A2-ED28E5496390}"/>
                </a:ext>
              </a:extLst>
            </p:cNvPr>
            <p:cNvGrpSpPr/>
            <p:nvPr/>
          </p:nvGrpSpPr>
          <p:grpSpPr>
            <a:xfrm>
              <a:off x="1181352" y="0"/>
              <a:ext cx="2784235" cy="288124"/>
              <a:chOff x="1688073" y="839141"/>
              <a:chExt cx="2784235" cy="288124"/>
            </a:xfrm>
          </p:grpSpPr>
          <p:cxnSp>
            <p:nvCxnSpPr>
              <p:cNvPr id="50" name="Straight Connector 49">
                <a:extLst>
                  <a:ext uri="{FF2B5EF4-FFF2-40B4-BE49-F238E27FC236}">
                    <a16:creationId xmlns:a16="http://schemas.microsoft.com/office/drawing/2014/main" id="{F415DBDC-7F77-8747-BD59-188BAB9796C5}"/>
                  </a:ext>
                </a:extLst>
              </p:cNvPr>
              <p:cNvCxnSpPr>
                <a:cxnSpLocks/>
              </p:cNvCxnSpPr>
              <p:nvPr/>
            </p:nvCxnSpPr>
            <p:spPr>
              <a:xfrm>
                <a:off x="1688073" y="1073557"/>
                <a:ext cx="11278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711FD0-8C4A-FE47-815A-A96E5E7BD568}"/>
                  </a:ext>
                </a:extLst>
              </p:cNvPr>
              <p:cNvCxnSpPr>
                <a:cxnSpLocks/>
              </p:cNvCxnSpPr>
              <p:nvPr/>
            </p:nvCxnSpPr>
            <p:spPr>
              <a:xfrm flipV="1">
                <a:off x="2903811" y="1068723"/>
                <a:ext cx="1568497" cy="483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AC4C3214-7072-4741-8775-20C958AC4DFA}"/>
                  </a:ext>
                </a:extLst>
              </p:cNvPr>
              <p:cNvSpPr txBox="1"/>
              <p:nvPr/>
            </p:nvSpPr>
            <p:spPr>
              <a:xfrm>
                <a:off x="2073956" y="839141"/>
                <a:ext cx="340158" cy="276999"/>
              </a:xfrm>
              <a:prstGeom prst="rect">
                <a:avLst/>
              </a:prstGeom>
              <a:noFill/>
            </p:spPr>
            <p:txBody>
              <a:bodyPr wrap="none" rtlCol="0">
                <a:spAutoFit/>
              </a:bodyPr>
              <a:lstStyle/>
              <a:p>
                <a:r>
                  <a:rPr lang="en-US" sz="1200" b="1" dirty="0"/>
                  <a:t>T1</a:t>
                </a:r>
              </a:p>
            </p:txBody>
          </p:sp>
          <p:sp>
            <p:nvSpPr>
              <p:cNvPr id="53" name="TextBox 52">
                <a:extLst>
                  <a:ext uri="{FF2B5EF4-FFF2-40B4-BE49-F238E27FC236}">
                    <a16:creationId xmlns:a16="http://schemas.microsoft.com/office/drawing/2014/main" id="{660A6227-882A-9A4D-AC44-5B966B4107D7}"/>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sp>
          <p:nvSpPr>
            <p:cNvPr id="49" name="TextBox 48">
              <a:extLst>
                <a:ext uri="{FF2B5EF4-FFF2-40B4-BE49-F238E27FC236}">
                  <a16:creationId xmlns:a16="http://schemas.microsoft.com/office/drawing/2014/main" id="{A2011830-0903-1942-9BCE-74B2F8C38BAD}"/>
                </a:ext>
              </a:extLst>
            </p:cNvPr>
            <p:cNvSpPr txBox="1"/>
            <p:nvPr/>
          </p:nvSpPr>
          <p:spPr>
            <a:xfrm>
              <a:off x="229427" y="0"/>
              <a:ext cx="308098" cy="369332"/>
            </a:xfrm>
            <a:prstGeom prst="rect">
              <a:avLst/>
            </a:prstGeom>
            <a:noFill/>
          </p:spPr>
          <p:txBody>
            <a:bodyPr wrap="none" rtlCol="0">
              <a:spAutoFit/>
            </a:bodyPr>
            <a:lstStyle/>
            <a:p>
              <a:r>
                <a:rPr lang="en-US" dirty="0"/>
                <a:t>C</a:t>
              </a:r>
            </a:p>
          </p:txBody>
        </p:sp>
      </p:grpSp>
    </p:spTree>
    <p:extLst>
      <p:ext uri="{BB962C8B-B14F-4D97-AF65-F5344CB8AC3E}">
        <p14:creationId xmlns:p14="http://schemas.microsoft.com/office/powerpoint/2010/main" val="3091264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B65E2532-E346-F440-A392-38BFB01F44AA}"/>
              </a:ext>
            </a:extLst>
          </p:cNvPr>
          <p:cNvSpPr txBox="1"/>
          <p:nvPr/>
        </p:nvSpPr>
        <p:spPr>
          <a:xfrm>
            <a:off x="182687" y="5982624"/>
            <a:ext cx="11548983" cy="830997"/>
          </a:xfrm>
          <a:prstGeom prst="rect">
            <a:avLst/>
          </a:prstGeom>
          <a:noFill/>
        </p:spPr>
        <p:txBody>
          <a:bodyPr wrap="square" rtlCol="0">
            <a:spAutoFit/>
          </a:bodyPr>
          <a:lstStyle/>
          <a:p>
            <a:pPr algn="just"/>
            <a:r>
              <a:rPr lang="en-US" sz="1600" dirty="0"/>
              <a:t>Figure S13. Taxa contributing to enzymes involved in A ) acetyl-CoA, B) acetate/propionate and C-D) butyrate biosynthesis and that that decreased in abundance from trimester 1 to 3 within T1D women only. A) K13788: phosphate acetyltransferase, B) K01512: pyridoxine kinase, C) K00248: butyryl-CoA dehydrogenase and D) K00209: </a:t>
            </a:r>
            <a:r>
              <a:rPr lang="en-US" sz="1600" dirty="0" err="1"/>
              <a:t>enoyl</a:t>
            </a:r>
            <a:r>
              <a:rPr lang="en-US" sz="1600" dirty="0"/>
              <a:t>-[acyl-carrier protein] reductase. CPM: Counts per million.</a:t>
            </a:r>
          </a:p>
        </p:txBody>
      </p:sp>
      <p:pic>
        <p:nvPicPr>
          <p:cNvPr id="25" name="Picture 24">
            <a:extLst>
              <a:ext uri="{FF2B5EF4-FFF2-40B4-BE49-F238E27FC236}">
                <a16:creationId xmlns:a16="http://schemas.microsoft.com/office/drawing/2014/main" id="{0FDE33DE-3BFA-5048-8E55-E4D132A096B1}"/>
              </a:ext>
            </a:extLst>
          </p:cNvPr>
          <p:cNvPicPr>
            <a:picLocks noChangeAspect="1"/>
          </p:cNvPicPr>
          <p:nvPr/>
        </p:nvPicPr>
        <p:blipFill>
          <a:blip r:embed="rId3"/>
          <a:stretch>
            <a:fillRect/>
          </a:stretch>
        </p:blipFill>
        <p:spPr>
          <a:xfrm>
            <a:off x="1080070" y="329058"/>
            <a:ext cx="4880500" cy="2440250"/>
          </a:xfrm>
          <a:prstGeom prst="rect">
            <a:avLst/>
          </a:prstGeom>
        </p:spPr>
      </p:pic>
      <p:grpSp>
        <p:nvGrpSpPr>
          <p:cNvPr id="26" name="Group 25">
            <a:extLst>
              <a:ext uri="{FF2B5EF4-FFF2-40B4-BE49-F238E27FC236}">
                <a16:creationId xmlns:a16="http://schemas.microsoft.com/office/drawing/2014/main" id="{EFF26649-F759-174E-9B35-EF38BFD45747}"/>
              </a:ext>
            </a:extLst>
          </p:cNvPr>
          <p:cNvGrpSpPr/>
          <p:nvPr/>
        </p:nvGrpSpPr>
        <p:grpSpPr>
          <a:xfrm>
            <a:off x="585444" y="0"/>
            <a:ext cx="3971566" cy="380286"/>
            <a:chOff x="229427" y="-10954"/>
            <a:chExt cx="3971566" cy="380286"/>
          </a:xfrm>
        </p:grpSpPr>
        <p:grpSp>
          <p:nvGrpSpPr>
            <p:cNvPr id="27" name="Group 26">
              <a:extLst>
                <a:ext uri="{FF2B5EF4-FFF2-40B4-BE49-F238E27FC236}">
                  <a16:creationId xmlns:a16="http://schemas.microsoft.com/office/drawing/2014/main" id="{32A29856-00FE-8747-B93C-C5A5A42D02B7}"/>
                </a:ext>
              </a:extLst>
            </p:cNvPr>
            <p:cNvGrpSpPr/>
            <p:nvPr/>
          </p:nvGrpSpPr>
          <p:grpSpPr>
            <a:xfrm>
              <a:off x="963117" y="-10954"/>
              <a:ext cx="3237876" cy="299078"/>
              <a:chOff x="1469838" y="828187"/>
              <a:chExt cx="3237876" cy="299078"/>
            </a:xfrm>
          </p:grpSpPr>
          <p:cxnSp>
            <p:nvCxnSpPr>
              <p:cNvPr id="29" name="Straight Connector 28">
                <a:extLst>
                  <a:ext uri="{FF2B5EF4-FFF2-40B4-BE49-F238E27FC236}">
                    <a16:creationId xmlns:a16="http://schemas.microsoft.com/office/drawing/2014/main" id="{19DE178C-05F2-9445-9830-7AE409AA51BE}"/>
                  </a:ext>
                </a:extLst>
              </p:cNvPr>
              <p:cNvCxnSpPr>
                <a:cxnSpLocks/>
              </p:cNvCxnSpPr>
              <p:nvPr/>
            </p:nvCxnSpPr>
            <p:spPr>
              <a:xfrm>
                <a:off x="1469838" y="1073557"/>
                <a:ext cx="13460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EB5EB72-F1F7-024C-90E5-DD3352FC2C82}"/>
                  </a:ext>
                </a:extLst>
              </p:cNvPr>
              <p:cNvCxnSpPr>
                <a:cxnSpLocks/>
              </p:cNvCxnSpPr>
              <p:nvPr/>
            </p:nvCxnSpPr>
            <p:spPr>
              <a:xfrm>
                <a:off x="2903811" y="1073557"/>
                <a:ext cx="18039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5EC9813-F84E-5C4E-877D-04075BB555E5}"/>
                  </a:ext>
                </a:extLst>
              </p:cNvPr>
              <p:cNvSpPr txBox="1"/>
              <p:nvPr/>
            </p:nvSpPr>
            <p:spPr>
              <a:xfrm>
                <a:off x="1998973" y="828187"/>
                <a:ext cx="340158" cy="276999"/>
              </a:xfrm>
              <a:prstGeom prst="rect">
                <a:avLst/>
              </a:prstGeom>
              <a:noFill/>
            </p:spPr>
            <p:txBody>
              <a:bodyPr wrap="none" rtlCol="0">
                <a:spAutoFit/>
              </a:bodyPr>
              <a:lstStyle/>
              <a:p>
                <a:r>
                  <a:rPr lang="en-US" sz="1200" b="1" dirty="0"/>
                  <a:t>T1</a:t>
                </a:r>
              </a:p>
            </p:txBody>
          </p:sp>
          <p:sp>
            <p:nvSpPr>
              <p:cNvPr id="32" name="TextBox 31">
                <a:extLst>
                  <a:ext uri="{FF2B5EF4-FFF2-40B4-BE49-F238E27FC236}">
                    <a16:creationId xmlns:a16="http://schemas.microsoft.com/office/drawing/2014/main" id="{98672568-E333-5542-BC3D-C70CEE26FE91}"/>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sp>
          <p:nvSpPr>
            <p:cNvPr id="28" name="TextBox 27">
              <a:extLst>
                <a:ext uri="{FF2B5EF4-FFF2-40B4-BE49-F238E27FC236}">
                  <a16:creationId xmlns:a16="http://schemas.microsoft.com/office/drawing/2014/main" id="{59CBD058-6EF9-8F48-9C73-C35B620E54D9}"/>
                </a:ext>
              </a:extLst>
            </p:cNvPr>
            <p:cNvSpPr txBox="1"/>
            <p:nvPr/>
          </p:nvSpPr>
          <p:spPr>
            <a:xfrm>
              <a:off x="229427" y="0"/>
              <a:ext cx="317716" cy="369332"/>
            </a:xfrm>
            <a:prstGeom prst="rect">
              <a:avLst/>
            </a:prstGeom>
            <a:noFill/>
          </p:spPr>
          <p:txBody>
            <a:bodyPr wrap="none" rtlCol="0">
              <a:spAutoFit/>
            </a:bodyPr>
            <a:lstStyle/>
            <a:p>
              <a:r>
                <a:rPr lang="en-US" dirty="0"/>
                <a:t>A</a:t>
              </a:r>
            </a:p>
          </p:txBody>
        </p:sp>
      </p:grpSp>
      <p:pic>
        <p:nvPicPr>
          <p:cNvPr id="35" name="Picture 34">
            <a:extLst>
              <a:ext uri="{FF2B5EF4-FFF2-40B4-BE49-F238E27FC236}">
                <a16:creationId xmlns:a16="http://schemas.microsoft.com/office/drawing/2014/main" id="{821E8A2F-5F40-EA4A-8859-250439440341}"/>
              </a:ext>
            </a:extLst>
          </p:cNvPr>
          <p:cNvPicPr>
            <a:picLocks noChangeAspect="1"/>
          </p:cNvPicPr>
          <p:nvPr/>
        </p:nvPicPr>
        <p:blipFill>
          <a:blip r:embed="rId4"/>
          <a:stretch>
            <a:fillRect/>
          </a:stretch>
        </p:blipFill>
        <p:spPr>
          <a:xfrm>
            <a:off x="6267214" y="329058"/>
            <a:ext cx="5125310" cy="2562656"/>
          </a:xfrm>
          <a:prstGeom prst="rect">
            <a:avLst/>
          </a:prstGeom>
        </p:spPr>
      </p:pic>
      <p:grpSp>
        <p:nvGrpSpPr>
          <p:cNvPr id="37" name="Group 36">
            <a:extLst>
              <a:ext uri="{FF2B5EF4-FFF2-40B4-BE49-F238E27FC236}">
                <a16:creationId xmlns:a16="http://schemas.microsoft.com/office/drawing/2014/main" id="{A153E14C-40EB-544F-B212-06AB581A2E51}"/>
              </a:ext>
            </a:extLst>
          </p:cNvPr>
          <p:cNvGrpSpPr/>
          <p:nvPr/>
        </p:nvGrpSpPr>
        <p:grpSpPr>
          <a:xfrm>
            <a:off x="5639463" y="10954"/>
            <a:ext cx="3804340" cy="380286"/>
            <a:chOff x="229427" y="-10954"/>
            <a:chExt cx="3804340" cy="380286"/>
          </a:xfrm>
        </p:grpSpPr>
        <p:grpSp>
          <p:nvGrpSpPr>
            <p:cNvPr id="38" name="Group 37">
              <a:extLst>
                <a:ext uri="{FF2B5EF4-FFF2-40B4-BE49-F238E27FC236}">
                  <a16:creationId xmlns:a16="http://schemas.microsoft.com/office/drawing/2014/main" id="{4ABDBDD7-541C-7045-AA11-66932CF995E4}"/>
                </a:ext>
              </a:extLst>
            </p:cNvPr>
            <p:cNvGrpSpPr/>
            <p:nvPr/>
          </p:nvGrpSpPr>
          <p:grpSpPr>
            <a:xfrm>
              <a:off x="1110685" y="-10954"/>
              <a:ext cx="2923082" cy="299078"/>
              <a:chOff x="1617406" y="828187"/>
              <a:chExt cx="2923082" cy="299078"/>
            </a:xfrm>
          </p:grpSpPr>
          <p:cxnSp>
            <p:nvCxnSpPr>
              <p:cNvPr id="40" name="Straight Connector 39">
                <a:extLst>
                  <a:ext uri="{FF2B5EF4-FFF2-40B4-BE49-F238E27FC236}">
                    <a16:creationId xmlns:a16="http://schemas.microsoft.com/office/drawing/2014/main" id="{732D0083-F548-9C4F-90DC-FCF4B6A613DC}"/>
                  </a:ext>
                </a:extLst>
              </p:cNvPr>
              <p:cNvCxnSpPr>
                <a:cxnSpLocks/>
              </p:cNvCxnSpPr>
              <p:nvPr/>
            </p:nvCxnSpPr>
            <p:spPr>
              <a:xfrm>
                <a:off x="1617406" y="1073557"/>
                <a:ext cx="11984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BC7442C-182F-5240-BC36-F172ABF92D4F}"/>
                  </a:ext>
                </a:extLst>
              </p:cNvPr>
              <p:cNvCxnSpPr>
                <a:cxnSpLocks/>
              </p:cNvCxnSpPr>
              <p:nvPr/>
            </p:nvCxnSpPr>
            <p:spPr>
              <a:xfrm>
                <a:off x="2903811" y="1073557"/>
                <a:ext cx="1636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E9EF45D9-CB0C-E24F-A09B-706BFD87A78B}"/>
                  </a:ext>
                </a:extLst>
              </p:cNvPr>
              <p:cNvSpPr txBox="1"/>
              <p:nvPr/>
            </p:nvSpPr>
            <p:spPr>
              <a:xfrm>
                <a:off x="1998973" y="828187"/>
                <a:ext cx="340158" cy="276999"/>
              </a:xfrm>
              <a:prstGeom prst="rect">
                <a:avLst/>
              </a:prstGeom>
              <a:noFill/>
            </p:spPr>
            <p:txBody>
              <a:bodyPr wrap="none" rtlCol="0">
                <a:spAutoFit/>
              </a:bodyPr>
              <a:lstStyle/>
              <a:p>
                <a:r>
                  <a:rPr lang="en-US" sz="1200" b="1" dirty="0"/>
                  <a:t>T1</a:t>
                </a:r>
              </a:p>
            </p:txBody>
          </p:sp>
          <p:sp>
            <p:nvSpPr>
              <p:cNvPr id="43" name="TextBox 42">
                <a:extLst>
                  <a:ext uri="{FF2B5EF4-FFF2-40B4-BE49-F238E27FC236}">
                    <a16:creationId xmlns:a16="http://schemas.microsoft.com/office/drawing/2014/main" id="{5E745C0A-5D67-004C-B273-E3318C4C5C9B}"/>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sp>
          <p:nvSpPr>
            <p:cNvPr id="39" name="TextBox 38">
              <a:extLst>
                <a:ext uri="{FF2B5EF4-FFF2-40B4-BE49-F238E27FC236}">
                  <a16:creationId xmlns:a16="http://schemas.microsoft.com/office/drawing/2014/main" id="{F04C2028-069A-0941-B01F-614D9FAC45D7}"/>
                </a:ext>
              </a:extLst>
            </p:cNvPr>
            <p:cNvSpPr txBox="1"/>
            <p:nvPr/>
          </p:nvSpPr>
          <p:spPr>
            <a:xfrm>
              <a:off x="229427" y="0"/>
              <a:ext cx="309700" cy="369332"/>
            </a:xfrm>
            <a:prstGeom prst="rect">
              <a:avLst/>
            </a:prstGeom>
            <a:noFill/>
          </p:spPr>
          <p:txBody>
            <a:bodyPr wrap="none" rtlCol="0">
              <a:spAutoFit/>
            </a:bodyPr>
            <a:lstStyle/>
            <a:p>
              <a:r>
                <a:rPr lang="en-US" dirty="0"/>
                <a:t>B</a:t>
              </a:r>
            </a:p>
          </p:txBody>
        </p:sp>
      </p:grpSp>
      <p:pic>
        <p:nvPicPr>
          <p:cNvPr id="48" name="Picture 47">
            <a:extLst>
              <a:ext uri="{FF2B5EF4-FFF2-40B4-BE49-F238E27FC236}">
                <a16:creationId xmlns:a16="http://schemas.microsoft.com/office/drawing/2014/main" id="{9E3C96D5-A179-F942-8767-E432F73CC32D}"/>
              </a:ext>
            </a:extLst>
          </p:cNvPr>
          <p:cNvPicPr>
            <a:picLocks noChangeAspect="1"/>
          </p:cNvPicPr>
          <p:nvPr/>
        </p:nvPicPr>
        <p:blipFill>
          <a:blip r:embed="rId5"/>
          <a:stretch>
            <a:fillRect/>
          </a:stretch>
        </p:blipFill>
        <p:spPr>
          <a:xfrm>
            <a:off x="1080070" y="3222846"/>
            <a:ext cx="5227817" cy="2613909"/>
          </a:xfrm>
          <a:prstGeom prst="rect">
            <a:avLst/>
          </a:prstGeom>
        </p:spPr>
      </p:pic>
      <p:grpSp>
        <p:nvGrpSpPr>
          <p:cNvPr id="49" name="Group 48">
            <a:extLst>
              <a:ext uri="{FF2B5EF4-FFF2-40B4-BE49-F238E27FC236}">
                <a16:creationId xmlns:a16="http://schemas.microsoft.com/office/drawing/2014/main" id="{D907B621-5A25-F544-9DF5-39A23A6465D5}"/>
              </a:ext>
            </a:extLst>
          </p:cNvPr>
          <p:cNvGrpSpPr/>
          <p:nvPr/>
        </p:nvGrpSpPr>
        <p:grpSpPr>
          <a:xfrm>
            <a:off x="649415" y="2892340"/>
            <a:ext cx="3971566" cy="380286"/>
            <a:chOff x="229427" y="-10954"/>
            <a:chExt cx="3971566" cy="380286"/>
          </a:xfrm>
        </p:grpSpPr>
        <p:grpSp>
          <p:nvGrpSpPr>
            <p:cNvPr id="50" name="Group 49">
              <a:extLst>
                <a:ext uri="{FF2B5EF4-FFF2-40B4-BE49-F238E27FC236}">
                  <a16:creationId xmlns:a16="http://schemas.microsoft.com/office/drawing/2014/main" id="{4E2C410D-E513-A44F-B50F-917A074D9263}"/>
                </a:ext>
              </a:extLst>
            </p:cNvPr>
            <p:cNvGrpSpPr/>
            <p:nvPr/>
          </p:nvGrpSpPr>
          <p:grpSpPr>
            <a:xfrm>
              <a:off x="963117" y="-10954"/>
              <a:ext cx="3237876" cy="299078"/>
              <a:chOff x="1469838" y="828187"/>
              <a:chExt cx="3237876" cy="299078"/>
            </a:xfrm>
          </p:grpSpPr>
          <p:cxnSp>
            <p:nvCxnSpPr>
              <p:cNvPr id="52" name="Straight Connector 51">
                <a:extLst>
                  <a:ext uri="{FF2B5EF4-FFF2-40B4-BE49-F238E27FC236}">
                    <a16:creationId xmlns:a16="http://schemas.microsoft.com/office/drawing/2014/main" id="{9B9E1ED6-FADE-694A-83D9-B95A181308AC}"/>
                  </a:ext>
                </a:extLst>
              </p:cNvPr>
              <p:cNvCxnSpPr>
                <a:cxnSpLocks/>
              </p:cNvCxnSpPr>
              <p:nvPr/>
            </p:nvCxnSpPr>
            <p:spPr>
              <a:xfrm>
                <a:off x="1469838" y="1073557"/>
                <a:ext cx="13460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73AF30-C785-8240-B1BC-30777AAC6C8D}"/>
                  </a:ext>
                </a:extLst>
              </p:cNvPr>
              <p:cNvCxnSpPr>
                <a:cxnSpLocks/>
              </p:cNvCxnSpPr>
              <p:nvPr/>
            </p:nvCxnSpPr>
            <p:spPr>
              <a:xfrm>
                <a:off x="2903811" y="1073557"/>
                <a:ext cx="18039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E7B9B7DF-E5C7-2443-B879-01C617AACC44}"/>
                  </a:ext>
                </a:extLst>
              </p:cNvPr>
              <p:cNvSpPr txBox="1"/>
              <p:nvPr/>
            </p:nvSpPr>
            <p:spPr>
              <a:xfrm>
                <a:off x="1998973" y="828187"/>
                <a:ext cx="340158" cy="276999"/>
              </a:xfrm>
              <a:prstGeom prst="rect">
                <a:avLst/>
              </a:prstGeom>
              <a:noFill/>
            </p:spPr>
            <p:txBody>
              <a:bodyPr wrap="none" rtlCol="0">
                <a:spAutoFit/>
              </a:bodyPr>
              <a:lstStyle/>
              <a:p>
                <a:r>
                  <a:rPr lang="en-US" sz="1200" b="1" dirty="0"/>
                  <a:t>T1</a:t>
                </a:r>
              </a:p>
            </p:txBody>
          </p:sp>
          <p:sp>
            <p:nvSpPr>
              <p:cNvPr id="55" name="TextBox 54">
                <a:extLst>
                  <a:ext uri="{FF2B5EF4-FFF2-40B4-BE49-F238E27FC236}">
                    <a16:creationId xmlns:a16="http://schemas.microsoft.com/office/drawing/2014/main" id="{2518B229-7999-7F46-8971-DADD94370A0D}"/>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sp>
          <p:nvSpPr>
            <p:cNvPr id="51" name="TextBox 50">
              <a:extLst>
                <a:ext uri="{FF2B5EF4-FFF2-40B4-BE49-F238E27FC236}">
                  <a16:creationId xmlns:a16="http://schemas.microsoft.com/office/drawing/2014/main" id="{E6C17C58-A756-404A-9070-96B2D6B543A0}"/>
                </a:ext>
              </a:extLst>
            </p:cNvPr>
            <p:cNvSpPr txBox="1"/>
            <p:nvPr/>
          </p:nvSpPr>
          <p:spPr>
            <a:xfrm>
              <a:off x="229427" y="0"/>
              <a:ext cx="308098" cy="369332"/>
            </a:xfrm>
            <a:prstGeom prst="rect">
              <a:avLst/>
            </a:prstGeom>
            <a:noFill/>
          </p:spPr>
          <p:txBody>
            <a:bodyPr wrap="none" rtlCol="0">
              <a:spAutoFit/>
            </a:bodyPr>
            <a:lstStyle/>
            <a:p>
              <a:r>
                <a:rPr lang="en-US" dirty="0"/>
                <a:t>C</a:t>
              </a:r>
            </a:p>
          </p:txBody>
        </p:sp>
      </p:grpSp>
      <p:pic>
        <p:nvPicPr>
          <p:cNvPr id="57" name="Picture 56">
            <a:extLst>
              <a:ext uri="{FF2B5EF4-FFF2-40B4-BE49-F238E27FC236}">
                <a16:creationId xmlns:a16="http://schemas.microsoft.com/office/drawing/2014/main" id="{618CE7FC-9896-F44E-83C0-92E14F012998}"/>
              </a:ext>
            </a:extLst>
          </p:cNvPr>
          <p:cNvPicPr>
            <a:picLocks noChangeAspect="1"/>
          </p:cNvPicPr>
          <p:nvPr/>
        </p:nvPicPr>
        <p:blipFill>
          <a:blip r:embed="rId6"/>
          <a:stretch>
            <a:fillRect/>
          </a:stretch>
        </p:blipFill>
        <p:spPr>
          <a:xfrm>
            <a:off x="6295275" y="3197722"/>
            <a:ext cx="5282643" cy="2641322"/>
          </a:xfrm>
          <a:prstGeom prst="rect">
            <a:avLst/>
          </a:prstGeom>
        </p:spPr>
      </p:pic>
      <p:grpSp>
        <p:nvGrpSpPr>
          <p:cNvPr id="58" name="Group 57">
            <a:extLst>
              <a:ext uri="{FF2B5EF4-FFF2-40B4-BE49-F238E27FC236}">
                <a16:creationId xmlns:a16="http://schemas.microsoft.com/office/drawing/2014/main" id="{1437F4F0-FE30-404E-BD40-D17636A66B57}"/>
              </a:ext>
            </a:extLst>
          </p:cNvPr>
          <p:cNvGrpSpPr/>
          <p:nvPr/>
        </p:nvGrpSpPr>
        <p:grpSpPr>
          <a:xfrm>
            <a:off x="5888442" y="2869844"/>
            <a:ext cx="3649490" cy="380286"/>
            <a:chOff x="229427" y="-10954"/>
            <a:chExt cx="3649490" cy="380286"/>
          </a:xfrm>
        </p:grpSpPr>
        <p:grpSp>
          <p:nvGrpSpPr>
            <p:cNvPr id="59" name="Group 58">
              <a:extLst>
                <a:ext uri="{FF2B5EF4-FFF2-40B4-BE49-F238E27FC236}">
                  <a16:creationId xmlns:a16="http://schemas.microsoft.com/office/drawing/2014/main" id="{9DAF8A1D-F889-5C4A-9A46-3B334B15BE74}"/>
                </a:ext>
              </a:extLst>
            </p:cNvPr>
            <p:cNvGrpSpPr/>
            <p:nvPr/>
          </p:nvGrpSpPr>
          <p:grpSpPr>
            <a:xfrm>
              <a:off x="861706" y="-10954"/>
              <a:ext cx="3017211" cy="299078"/>
              <a:chOff x="1368427" y="828187"/>
              <a:chExt cx="3017211" cy="299078"/>
            </a:xfrm>
          </p:grpSpPr>
          <p:cxnSp>
            <p:nvCxnSpPr>
              <p:cNvPr id="61" name="Straight Connector 60">
                <a:extLst>
                  <a:ext uri="{FF2B5EF4-FFF2-40B4-BE49-F238E27FC236}">
                    <a16:creationId xmlns:a16="http://schemas.microsoft.com/office/drawing/2014/main" id="{85F62B54-68DD-6C45-9DC1-01535EF89645}"/>
                  </a:ext>
                </a:extLst>
              </p:cNvPr>
              <p:cNvCxnSpPr>
                <a:cxnSpLocks/>
              </p:cNvCxnSpPr>
              <p:nvPr/>
            </p:nvCxnSpPr>
            <p:spPr>
              <a:xfrm>
                <a:off x="1368427" y="1073557"/>
                <a:ext cx="129260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E7E4715-619C-8546-80EE-3AE7A833FA75}"/>
                  </a:ext>
                </a:extLst>
              </p:cNvPr>
              <p:cNvCxnSpPr>
                <a:cxnSpLocks/>
              </p:cNvCxnSpPr>
              <p:nvPr/>
            </p:nvCxnSpPr>
            <p:spPr>
              <a:xfrm>
                <a:off x="2748961" y="1073557"/>
                <a:ext cx="1636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AFBCBA63-B5E3-574A-A9E6-486EC2027ED3}"/>
                  </a:ext>
                </a:extLst>
              </p:cNvPr>
              <p:cNvSpPr txBox="1"/>
              <p:nvPr/>
            </p:nvSpPr>
            <p:spPr>
              <a:xfrm>
                <a:off x="1998973" y="828187"/>
                <a:ext cx="340158" cy="276999"/>
              </a:xfrm>
              <a:prstGeom prst="rect">
                <a:avLst/>
              </a:prstGeom>
              <a:noFill/>
            </p:spPr>
            <p:txBody>
              <a:bodyPr wrap="none" rtlCol="0">
                <a:spAutoFit/>
              </a:bodyPr>
              <a:lstStyle/>
              <a:p>
                <a:r>
                  <a:rPr lang="en-US" sz="1200" b="1" dirty="0"/>
                  <a:t>T1</a:t>
                </a:r>
              </a:p>
            </p:txBody>
          </p:sp>
          <p:sp>
            <p:nvSpPr>
              <p:cNvPr id="64" name="TextBox 63">
                <a:extLst>
                  <a:ext uri="{FF2B5EF4-FFF2-40B4-BE49-F238E27FC236}">
                    <a16:creationId xmlns:a16="http://schemas.microsoft.com/office/drawing/2014/main" id="{7A2423F5-BB65-934B-AD3A-90A1491F6C0F}"/>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sp>
          <p:nvSpPr>
            <p:cNvPr id="60" name="TextBox 59">
              <a:extLst>
                <a:ext uri="{FF2B5EF4-FFF2-40B4-BE49-F238E27FC236}">
                  <a16:creationId xmlns:a16="http://schemas.microsoft.com/office/drawing/2014/main" id="{6FDC787F-71EF-8F42-9CDB-0A7314ED9C34}"/>
                </a:ext>
              </a:extLst>
            </p:cNvPr>
            <p:cNvSpPr txBox="1"/>
            <p:nvPr/>
          </p:nvSpPr>
          <p:spPr>
            <a:xfrm>
              <a:off x="229427" y="0"/>
              <a:ext cx="308098" cy="369332"/>
            </a:xfrm>
            <a:prstGeom prst="rect">
              <a:avLst/>
            </a:prstGeom>
            <a:noFill/>
          </p:spPr>
          <p:txBody>
            <a:bodyPr wrap="none" rtlCol="0">
              <a:spAutoFit/>
            </a:bodyPr>
            <a:lstStyle/>
            <a:p>
              <a:r>
                <a:rPr lang="en-US" dirty="0"/>
                <a:t>C</a:t>
              </a:r>
            </a:p>
          </p:txBody>
        </p:sp>
      </p:grpSp>
    </p:spTree>
    <p:extLst>
      <p:ext uri="{BB962C8B-B14F-4D97-AF65-F5344CB8AC3E}">
        <p14:creationId xmlns:p14="http://schemas.microsoft.com/office/powerpoint/2010/main" val="1412420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11DDE8DD-A8CF-904E-B44F-BCB6DA2E4CB9}"/>
              </a:ext>
            </a:extLst>
          </p:cNvPr>
          <p:cNvSpPr txBox="1"/>
          <p:nvPr/>
        </p:nvSpPr>
        <p:spPr>
          <a:xfrm>
            <a:off x="235080" y="5886477"/>
            <a:ext cx="11402720" cy="923330"/>
          </a:xfrm>
          <a:prstGeom prst="rect">
            <a:avLst/>
          </a:prstGeom>
          <a:noFill/>
        </p:spPr>
        <p:txBody>
          <a:bodyPr wrap="square" rtlCol="0">
            <a:spAutoFit/>
          </a:bodyPr>
          <a:lstStyle/>
          <a:p>
            <a:r>
              <a:rPr lang="en-US" dirty="0"/>
              <a:t>Figure S14. Taxa contributing to enzyme K00171: pyruvate ferredoxin oxidoreductase involved in short-chain fatty acids biosynthesis and that that increased in abundance from trimester 1 to 3 within non-T1D women only. CPM: Counts per million.</a:t>
            </a:r>
          </a:p>
        </p:txBody>
      </p:sp>
      <p:grpSp>
        <p:nvGrpSpPr>
          <p:cNvPr id="13" name="Group 12">
            <a:extLst>
              <a:ext uri="{FF2B5EF4-FFF2-40B4-BE49-F238E27FC236}">
                <a16:creationId xmlns:a16="http://schemas.microsoft.com/office/drawing/2014/main" id="{10EB34E2-D208-624E-9010-2034D6C884FA}"/>
              </a:ext>
            </a:extLst>
          </p:cNvPr>
          <p:cNvGrpSpPr/>
          <p:nvPr/>
        </p:nvGrpSpPr>
        <p:grpSpPr>
          <a:xfrm>
            <a:off x="3980329" y="1317812"/>
            <a:ext cx="3644153" cy="299078"/>
            <a:chOff x="1387833" y="828187"/>
            <a:chExt cx="3644153" cy="299078"/>
          </a:xfrm>
        </p:grpSpPr>
        <p:cxnSp>
          <p:nvCxnSpPr>
            <p:cNvPr id="15" name="Straight Connector 14">
              <a:extLst>
                <a:ext uri="{FF2B5EF4-FFF2-40B4-BE49-F238E27FC236}">
                  <a16:creationId xmlns:a16="http://schemas.microsoft.com/office/drawing/2014/main" id="{15CAF200-DD74-FB43-88CA-A39EFFACC177}"/>
                </a:ext>
              </a:extLst>
            </p:cNvPr>
            <p:cNvCxnSpPr>
              <a:cxnSpLocks/>
            </p:cNvCxnSpPr>
            <p:nvPr/>
          </p:nvCxnSpPr>
          <p:spPr>
            <a:xfrm>
              <a:off x="1387833" y="1073557"/>
              <a:ext cx="142804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9B70CE8-C537-024E-BF3C-3F4E88C75DE2}"/>
                </a:ext>
              </a:extLst>
            </p:cNvPr>
            <p:cNvCxnSpPr>
              <a:cxnSpLocks/>
            </p:cNvCxnSpPr>
            <p:nvPr/>
          </p:nvCxnSpPr>
          <p:spPr>
            <a:xfrm>
              <a:off x="2903811" y="1073557"/>
              <a:ext cx="21281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67781FA-2632-C440-B182-4B63259155B3}"/>
                </a:ext>
              </a:extLst>
            </p:cNvPr>
            <p:cNvSpPr txBox="1"/>
            <p:nvPr/>
          </p:nvSpPr>
          <p:spPr>
            <a:xfrm>
              <a:off x="1998973" y="828187"/>
              <a:ext cx="340158" cy="276999"/>
            </a:xfrm>
            <a:prstGeom prst="rect">
              <a:avLst/>
            </a:prstGeom>
            <a:noFill/>
          </p:spPr>
          <p:txBody>
            <a:bodyPr wrap="none" rtlCol="0">
              <a:spAutoFit/>
            </a:bodyPr>
            <a:lstStyle/>
            <a:p>
              <a:r>
                <a:rPr lang="en-US" sz="1200" b="1" dirty="0"/>
                <a:t>T1</a:t>
              </a:r>
            </a:p>
          </p:txBody>
        </p:sp>
        <p:sp>
          <p:nvSpPr>
            <p:cNvPr id="18" name="TextBox 17">
              <a:extLst>
                <a:ext uri="{FF2B5EF4-FFF2-40B4-BE49-F238E27FC236}">
                  <a16:creationId xmlns:a16="http://schemas.microsoft.com/office/drawing/2014/main" id="{B98BECBE-A821-094F-A3B5-D5CEE3B5E3BD}"/>
                </a:ext>
              </a:extLst>
            </p:cNvPr>
            <p:cNvSpPr txBox="1"/>
            <p:nvPr/>
          </p:nvSpPr>
          <p:spPr>
            <a:xfrm>
              <a:off x="3543048" y="850266"/>
              <a:ext cx="340158" cy="276999"/>
            </a:xfrm>
            <a:prstGeom prst="rect">
              <a:avLst/>
            </a:prstGeom>
            <a:noFill/>
          </p:spPr>
          <p:txBody>
            <a:bodyPr wrap="none" rtlCol="0">
              <a:spAutoFit/>
            </a:bodyPr>
            <a:lstStyle/>
            <a:p>
              <a:r>
                <a:rPr lang="en-US" sz="1200" b="1" dirty="0"/>
                <a:t>T3</a:t>
              </a:r>
            </a:p>
          </p:txBody>
        </p:sp>
      </p:grpSp>
      <p:pic>
        <p:nvPicPr>
          <p:cNvPr id="3" name="Picture 2">
            <a:extLst>
              <a:ext uri="{FF2B5EF4-FFF2-40B4-BE49-F238E27FC236}">
                <a16:creationId xmlns:a16="http://schemas.microsoft.com/office/drawing/2014/main" id="{5BBA5190-FFBF-7F48-84AB-AAEE7E2EC198}"/>
              </a:ext>
            </a:extLst>
          </p:cNvPr>
          <p:cNvPicPr>
            <a:picLocks noChangeAspect="1"/>
          </p:cNvPicPr>
          <p:nvPr/>
        </p:nvPicPr>
        <p:blipFill>
          <a:blip r:embed="rId3"/>
          <a:stretch>
            <a:fillRect/>
          </a:stretch>
        </p:blipFill>
        <p:spPr>
          <a:xfrm>
            <a:off x="3646360" y="1616890"/>
            <a:ext cx="6400800" cy="3200400"/>
          </a:xfrm>
          <a:prstGeom prst="rect">
            <a:avLst/>
          </a:prstGeom>
        </p:spPr>
      </p:pic>
    </p:spTree>
    <p:extLst>
      <p:ext uri="{BB962C8B-B14F-4D97-AF65-F5344CB8AC3E}">
        <p14:creationId xmlns:p14="http://schemas.microsoft.com/office/powerpoint/2010/main" val="40149387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52120</TotalTime>
  <Words>1543</Words>
  <Application>Microsoft Macintosh PowerPoint</Application>
  <PresentationFormat>Widescreen</PresentationFormat>
  <Paragraphs>221</Paragraphs>
  <Slides>15</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J. Roth Schulze</dc:creator>
  <cp:lastModifiedBy>Alexandra J. Roth Schulze</cp:lastModifiedBy>
  <cp:revision>459</cp:revision>
  <dcterms:created xsi:type="dcterms:W3CDTF">2019-05-02T05:07:37Z</dcterms:created>
  <dcterms:modified xsi:type="dcterms:W3CDTF">2020-03-19T00:31:52Z</dcterms:modified>
</cp:coreProperties>
</file>